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3.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3.xml" ContentType="application/vnd.openxmlformats-officedocument.drawingml.diagramData+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Default Extension="jp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4" r:id="rId7"/>
    <p:sldId id="261" r:id="rId8"/>
    <p:sldId id="262" r:id="rId9"/>
    <p:sldId id="263" r:id="rId10"/>
    <p:sldId id="265" r:id="rId11"/>
    <p:sldId id="266" r:id="rId12"/>
    <p:sldId id="268" r:id="rId13"/>
    <p:sldId id="269" r:id="rId14"/>
    <p:sldId id="267" r:id="rId15"/>
    <p:sldId id="270" r:id="rId16"/>
    <p:sldId id="275" r:id="rId17"/>
    <p:sldId id="276" r:id="rId18"/>
    <p:sldId id="280" r:id="rId19"/>
    <p:sldId id="271" r:id="rId20"/>
    <p:sldId id="272" r:id="rId21"/>
    <p:sldId id="273" r:id="rId22"/>
    <p:sldId id="277" r:id="rId23"/>
    <p:sldId id="278" r:id="rId24"/>
    <p:sldId id="279" r:id="rId25"/>
    <p:sldId id="284" r:id="rId26"/>
    <p:sldId id="281" r:id="rId27"/>
    <p:sldId id="283" r:id="rId28"/>
    <p:sldId id="291" r:id="rId29"/>
    <p:sldId id="282" r:id="rId30"/>
    <p:sldId id="292" r:id="rId31"/>
    <p:sldId id="293" r:id="rId32"/>
    <p:sldId id="304" r:id="rId33"/>
    <p:sldId id="295" r:id="rId34"/>
    <p:sldId id="296" r:id="rId35"/>
    <p:sldId id="297" r:id="rId36"/>
    <p:sldId id="305" r:id="rId37"/>
    <p:sldId id="298" r:id="rId38"/>
    <p:sldId id="299" r:id="rId39"/>
    <p:sldId id="300" r:id="rId40"/>
    <p:sldId id="301" r:id="rId41"/>
    <p:sldId id="302" r:id="rId42"/>
    <p:sldId id="303"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9543" autoAdjust="0"/>
    <p:restoredTop sz="94434" autoAdjust="0"/>
  </p:normalViewPr>
  <p:slideViewPr>
    <p:cSldViewPr snapToGrid="0">
      <p:cViewPr>
        <p:scale>
          <a:sx n="66" d="100"/>
          <a:sy n="66" d="100"/>
        </p:scale>
        <p:origin x="-702" y="-258"/>
      </p:cViewPr>
      <p:guideLst>
        <p:guide orient="horz" pos="2160"/>
        <p:guide pos="3840"/>
      </p:guideLst>
    </p:cSldViewPr>
  </p:slideViewPr>
  <p:outlineViewPr>
    <p:cViewPr>
      <p:scale>
        <a:sx n="33" d="100"/>
        <a:sy n="33" d="100"/>
      </p:scale>
      <p:origin x="0" y="-27480"/>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diagrams/_rels/data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image" Target="../media/image26.jpeg"/><Relationship Id="rId4" Type="http://schemas.openxmlformats.org/officeDocument/2006/relationships/image" Target="../media/image29.jpeg"/></Relationships>
</file>

<file path=ppt/diagrams/_rels/drawing4.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image" Target="../media/image27.jpg"/><Relationship Id="rId4" Type="http://schemas.openxmlformats.org/officeDocument/2006/relationships/image" Target="../media/image30.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A972F0-9F66-4B12-9FD2-F5A3E41AB20C}" type="doc">
      <dgm:prSet loTypeId="urn:microsoft.com/office/officeart/2005/8/layout/radial1" loCatId="relationship" qsTypeId="urn:microsoft.com/office/officeart/2005/8/quickstyle/simple1" qsCatId="simple" csTypeId="urn:microsoft.com/office/officeart/2005/8/colors/accent1_2" csCatId="accent1" phldr="1"/>
      <dgm:spPr/>
    </dgm:pt>
    <dgm:pt modelId="{3EB0102F-F9B2-46FA-9218-7660E0F93FCF}">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panose="020B0604020202020204" pitchFamily="34" charset="0"/>
            </a:rPr>
            <a:t>Types</a:t>
          </a:r>
        </a:p>
      </dgm:t>
    </dgm:pt>
    <dgm:pt modelId="{B1D0AC48-566F-4C50-A046-46CE1DE882BA}" type="parTrans" cxnId="{100A88F2-2C75-4836-9652-DE473883BC88}">
      <dgm:prSet/>
      <dgm:spPr/>
      <dgm:t>
        <a:bodyPr/>
        <a:lstStyle/>
        <a:p>
          <a:endParaRPr lang="en-IN" b="1"/>
        </a:p>
      </dgm:t>
    </dgm:pt>
    <dgm:pt modelId="{96AB766D-3442-4F0A-9AE1-BBDB0824A9A9}" type="sibTrans" cxnId="{100A88F2-2C75-4836-9652-DE473883BC88}">
      <dgm:prSet/>
      <dgm:spPr/>
      <dgm:t>
        <a:bodyPr/>
        <a:lstStyle/>
        <a:p>
          <a:endParaRPr lang="en-IN" b="1"/>
        </a:p>
      </dgm:t>
    </dgm:pt>
    <dgm:pt modelId="{97373B0A-33C6-4A2A-9E42-A3BD2D042DF5}">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mj-lt"/>
            </a:rPr>
            <a:t>Deforestation</a:t>
          </a:r>
        </a:p>
      </dgm:t>
    </dgm:pt>
    <dgm:pt modelId="{3DDBA408-D4E7-4F0C-B69F-6CB3977FC1D9}" type="parTrans" cxnId="{E119AA88-C8A3-41BD-9688-C354C2C46434}">
      <dgm:prSet/>
      <dgm:spPr/>
      <dgm:t>
        <a:bodyPr/>
        <a:lstStyle/>
        <a:p>
          <a:endParaRPr lang="en-IN" b="1"/>
        </a:p>
      </dgm:t>
    </dgm:pt>
    <dgm:pt modelId="{AAE181FD-85C0-4EC0-AD14-46EB9C3A0346}" type="sibTrans" cxnId="{E119AA88-C8A3-41BD-9688-C354C2C46434}">
      <dgm:prSet/>
      <dgm:spPr/>
      <dgm:t>
        <a:bodyPr/>
        <a:lstStyle/>
        <a:p>
          <a:endParaRPr lang="en-IN" b="1"/>
        </a:p>
      </dgm:t>
    </dgm:pt>
    <dgm:pt modelId="{4A421386-B7FE-44F6-BD6A-E2F6DA672D62}">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mj-lt"/>
              <a:cs typeface="Arial" panose="020B0604020202020204" pitchFamily="34" charset="0"/>
            </a:rPr>
            <a:t>Desertification</a:t>
          </a:r>
          <a:endParaRPr kumimoji="0" lang="en-US" sz="1700" b="1" i="0" u="none" strike="noStrike" cap="none" normalizeH="0" baseline="0" dirty="0" smtClean="0">
            <a:ln>
              <a:noFill/>
            </a:ln>
            <a:solidFill>
              <a:schemeClr val="tx1"/>
            </a:solidFill>
            <a:effectLst/>
            <a:latin typeface="+mj-lt"/>
            <a:cs typeface="Arial" panose="020B0604020202020204" pitchFamily="34" charset="0"/>
          </a:endParaRPr>
        </a:p>
      </dgm:t>
    </dgm:pt>
    <dgm:pt modelId="{FFBEC5D0-6440-486A-A96B-E7A4F74BCBBA}" type="parTrans" cxnId="{18035D3B-9CDE-4792-9216-EC970A1AB5CB}">
      <dgm:prSet/>
      <dgm:spPr/>
      <dgm:t>
        <a:bodyPr/>
        <a:lstStyle/>
        <a:p>
          <a:endParaRPr lang="en-IN" b="1"/>
        </a:p>
      </dgm:t>
    </dgm:pt>
    <dgm:pt modelId="{65F00D46-5CBA-446D-B22B-3B6444E7A1D1}" type="sibTrans" cxnId="{18035D3B-9CDE-4792-9216-EC970A1AB5CB}">
      <dgm:prSet/>
      <dgm:spPr/>
      <dgm:t>
        <a:bodyPr/>
        <a:lstStyle/>
        <a:p>
          <a:endParaRPr lang="en-IN" b="1"/>
        </a:p>
      </dgm:t>
    </dgm:pt>
    <dgm:pt modelId="{F9A151C8-93EC-4C8C-8CAC-E4B1640DC836}">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mj-lt"/>
            </a:rPr>
            <a:t>Emission</a:t>
          </a:r>
          <a:endParaRPr kumimoji="0" lang="en-US" sz="2400" b="1" i="0" u="none" strike="noStrike" cap="none" normalizeH="0" baseline="0" dirty="0" smtClean="0">
            <a:ln>
              <a:noFill/>
            </a:ln>
            <a:solidFill>
              <a:schemeClr val="tx1"/>
            </a:solidFill>
            <a:effectLst/>
            <a:latin typeface="+mj-lt"/>
          </a:endParaRPr>
        </a:p>
      </dgm:t>
    </dgm:pt>
    <dgm:pt modelId="{B2F83D67-95E3-4BEC-A568-AA92EE5B73EF}" type="parTrans" cxnId="{FA730BF4-A8CF-49D6-9DFE-04B095047886}">
      <dgm:prSet/>
      <dgm:spPr/>
      <dgm:t>
        <a:bodyPr/>
        <a:lstStyle/>
        <a:p>
          <a:endParaRPr lang="en-IN" b="1"/>
        </a:p>
      </dgm:t>
    </dgm:pt>
    <dgm:pt modelId="{6EF6EE7F-A831-496D-9F89-0DDA14DB2F23}" type="sibTrans" cxnId="{FA730BF4-A8CF-49D6-9DFE-04B095047886}">
      <dgm:prSet/>
      <dgm:spPr/>
      <dgm:t>
        <a:bodyPr/>
        <a:lstStyle/>
        <a:p>
          <a:endParaRPr lang="en-IN" b="1"/>
        </a:p>
      </dgm:t>
    </dgm:pt>
    <dgm:pt modelId="{2796B20D-2912-46D1-8BCE-3BE2B3151D08}" type="pres">
      <dgm:prSet presAssocID="{DFA972F0-9F66-4B12-9FD2-F5A3E41AB20C}" presName="cycle" presStyleCnt="0">
        <dgm:presLayoutVars>
          <dgm:chMax val="1"/>
          <dgm:dir/>
          <dgm:animLvl val="ctr"/>
          <dgm:resizeHandles val="exact"/>
        </dgm:presLayoutVars>
      </dgm:prSet>
      <dgm:spPr/>
    </dgm:pt>
    <dgm:pt modelId="{92F755D3-3A1C-43D3-8B13-62C87F3396E1}" type="pres">
      <dgm:prSet presAssocID="{3EB0102F-F9B2-46FA-9218-7660E0F93FCF}" presName="centerShape" presStyleLbl="node0" presStyleIdx="0" presStyleCnt="1"/>
      <dgm:spPr/>
      <dgm:t>
        <a:bodyPr/>
        <a:lstStyle/>
        <a:p>
          <a:endParaRPr lang="en-IN"/>
        </a:p>
      </dgm:t>
    </dgm:pt>
    <dgm:pt modelId="{644CCAB7-C184-4DA4-877F-79287F91DF1D}" type="pres">
      <dgm:prSet presAssocID="{3DDBA408-D4E7-4F0C-B69F-6CB3977FC1D9}" presName="Name9" presStyleLbl="parChTrans1D2" presStyleIdx="0" presStyleCnt="3"/>
      <dgm:spPr/>
      <dgm:t>
        <a:bodyPr/>
        <a:lstStyle/>
        <a:p>
          <a:endParaRPr lang="en-IN"/>
        </a:p>
      </dgm:t>
    </dgm:pt>
    <dgm:pt modelId="{86834089-2DED-4511-B9E9-5699250D43F1}" type="pres">
      <dgm:prSet presAssocID="{3DDBA408-D4E7-4F0C-B69F-6CB3977FC1D9}" presName="connTx" presStyleLbl="parChTrans1D2" presStyleIdx="0" presStyleCnt="3"/>
      <dgm:spPr/>
      <dgm:t>
        <a:bodyPr/>
        <a:lstStyle/>
        <a:p>
          <a:endParaRPr lang="en-IN"/>
        </a:p>
      </dgm:t>
    </dgm:pt>
    <dgm:pt modelId="{BA058C7C-D9D9-48EF-9C3D-707C3667DCB5}" type="pres">
      <dgm:prSet presAssocID="{97373B0A-33C6-4A2A-9E42-A3BD2D042DF5}" presName="node" presStyleLbl="node1" presStyleIdx="0" presStyleCnt="3" custScaleX="136152" custScaleY="92151">
        <dgm:presLayoutVars>
          <dgm:bulletEnabled val="1"/>
        </dgm:presLayoutVars>
      </dgm:prSet>
      <dgm:spPr/>
      <dgm:t>
        <a:bodyPr/>
        <a:lstStyle/>
        <a:p>
          <a:endParaRPr lang="en-IN"/>
        </a:p>
      </dgm:t>
    </dgm:pt>
    <dgm:pt modelId="{832615B1-12D2-4BBF-9923-2642B2A0CF1E}" type="pres">
      <dgm:prSet presAssocID="{FFBEC5D0-6440-486A-A96B-E7A4F74BCBBA}" presName="Name9" presStyleLbl="parChTrans1D2" presStyleIdx="1" presStyleCnt="3"/>
      <dgm:spPr/>
      <dgm:t>
        <a:bodyPr/>
        <a:lstStyle/>
        <a:p>
          <a:endParaRPr lang="en-IN"/>
        </a:p>
      </dgm:t>
    </dgm:pt>
    <dgm:pt modelId="{BD6F86A4-AFDB-44CE-8239-0EDA33660876}" type="pres">
      <dgm:prSet presAssocID="{FFBEC5D0-6440-486A-A96B-E7A4F74BCBBA}" presName="connTx" presStyleLbl="parChTrans1D2" presStyleIdx="1" presStyleCnt="3"/>
      <dgm:spPr/>
      <dgm:t>
        <a:bodyPr/>
        <a:lstStyle/>
        <a:p>
          <a:endParaRPr lang="en-IN"/>
        </a:p>
      </dgm:t>
    </dgm:pt>
    <dgm:pt modelId="{07C6289C-EBD3-46E8-B8B9-851C40A52CF8}" type="pres">
      <dgm:prSet presAssocID="{4A421386-B7FE-44F6-BD6A-E2F6DA672D62}" presName="node" presStyleLbl="node1" presStyleIdx="1" presStyleCnt="3" custScaleX="144058" custRadScaleRad="109902" custRadScaleInc="2334">
        <dgm:presLayoutVars>
          <dgm:bulletEnabled val="1"/>
        </dgm:presLayoutVars>
      </dgm:prSet>
      <dgm:spPr/>
      <dgm:t>
        <a:bodyPr/>
        <a:lstStyle/>
        <a:p>
          <a:endParaRPr lang="en-IN"/>
        </a:p>
      </dgm:t>
    </dgm:pt>
    <dgm:pt modelId="{A9622DAF-3B5E-4CAC-AF85-A0E194470EF4}" type="pres">
      <dgm:prSet presAssocID="{B2F83D67-95E3-4BEC-A568-AA92EE5B73EF}" presName="Name9" presStyleLbl="parChTrans1D2" presStyleIdx="2" presStyleCnt="3"/>
      <dgm:spPr/>
      <dgm:t>
        <a:bodyPr/>
        <a:lstStyle/>
        <a:p>
          <a:endParaRPr lang="en-IN"/>
        </a:p>
      </dgm:t>
    </dgm:pt>
    <dgm:pt modelId="{BB6DD9E7-73A5-4B97-A2AB-C1122C9F1187}" type="pres">
      <dgm:prSet presAssocID="{B2F83D67-95E3-4BEC-A568-AA92EE5B73EF}" presName="connTx" presStyleLbl="parChTrans1D2" presStyleIdx="2" presStyleCnt="3"/>
      <dgm:spPr/>
      <dgm:t>
        <a:bodyPr/>
        <a:lstStyle/>
        <a:p>
          <a:endParaRPr lang="en-IN"/>
        </a:p>
      </dgm:t>
    </dgm:pt>
    <dgm:pt modelId="{1FD2EB81-7482-4C5A-81FC-180FEDDC3B9D}" type="pres">
      <dgm:prSet presAssocID="{F9A151C8-93EC-4C8C-8CAC-E4B1640DC836}" presName="node" presStyleLbl="node1" presStyleIdx="2" presStyleCnt="3" custScaleX="140470" custRadScaleRad="111870" custRadScaleInc="-4329">
        <dgm:presLayoutVars>
          <dgm:bulletEnabled val="1"/>
        </dgm:presLayoutVars>
      </dgm:prSet>
      <dgm:spPr/>
      <dgm:t>
        <a:bodyPr/>
        <a:lstStyle/>
        <a:p>
          <a:endParaRPr lang="en-IN"/>
        </a:p>
      </dgm:t>
    </dgm:pt>
  </dgm:ptLst>
  <dgm:cxnLst>
    <dgm:cxn modelId="{9E489235-69AE-4F0D-9B24-2882C2FE1FFA}" type="presOf" srcId="{B2F83D67-95E3-4BEC-A568-AA92EE5B73EF}" destId="{BB6DD9E7-73A5-4B97-A2AB-C1122C9F1187}" srcOrd="1" destOrd="0" presId="urn:microsoft.com/office/officeart/2005/8/layout/radial1"/>
    <dgm:cxn modelId="{E119AA88-C8A3-41BD-9688-C354C2C46434}" srcId="{3EB0102F-F9B2-46FA-9218-7660E0F93FCF}" destId="{97373B0A-33C6-4A2A-9E42-A3BD2D042DF5}" srcOrd="0" destOrd="0" parTransId="{3DDBA408-D4E7-4F0C-B69F-6CB3977FC1D9}" sibTransId="{AAE181FD-85C0-4EC0-AD14-46EB9C3A0346}"/>
    <dgm:cxn modelId="{CFFE1E10-76A3-45BA-9C11-564A668127EF}" type="presOf" srcId="{F9A151C8-93EC-4C8C-8CAC-E4B1640DC836}" destId="{1FD2EB81-7482-4C5A-81FC-180FEDDC3B9D}" srcOrd="0" destOrd="0" presId="urn:microsoft.com/office/officeart/2005/8/layout/radial1"/>
    <dgm:cxn modelId="{04DA275B-69EB-435E-89E0-FFCC74CFE2C9}" type="presOf" srcId="{3DDBA408-D4E7-4F0C-B69F-6CB3977FC1D9}" destId="{86834089-2DED-4511-B9E9-5699250D43F1}" srcOrd="1" destOrd="0" presId="urn:microsoft.com/office/officeart/2005/8/layout/radial1"/>
    <dgm:cxn modelId="{18035D3B-9CDE-4792-9216-EC970A1AB5CB}" srcId="{3EB0102F-F9B2-46FA-9218-7660E0F93FCF}" destId="{4A421386-B7FE-44F6-BD6A-E2F6DA672D62}" srcOrd="1" destOrd="0" parTransId="{FFBEC5D0-6440-486A-A96B-E7A4F74BCBBA}" sibTransId="{65F00D46-5CBA-446D-B22B-3B6444E7A1D1}"/>
    <dgm:cxn modelId="{5E3D9385-538B-4434-BCA7-E57B39CC1004}" type="presOf" srcId="{DFA972F0-9F66-4B12-9FD2-F5A3E41AB20C}" destId="{2796B20D-2912-46D1-8BCE-3BE2B3151D08}" srcOrd="0" destOrd="0" presId="urn:microsoft.com/office/officeart/2005/8/layout/radial1"/>
    <dgm:cxn modelId="{0A2AE3C2-0128-47E1-AA3E-15C6CFDA3E05}" type="presOf" srcId="{B2F83D67-95E3-4BEC-A568-AA92EE5B73EF}" destId="{A9622DAF-3B5E-4CAC-AF85-A0E194470EF4}" srcOrd="0" destOrd="0" presId="urn:microsoft.com/office/officeart/2005/8/layout/radial1"/>
    <dgm:cxn modelId="{D55C8AEB-5A1A-47F3-B27B-0840D172ADDF}" type="presOf" srcId="{3EB0102F-F9B2-46FA-9218-7660E0F93FCF}" destId="{92F755D3-3A1C-43D3-8B13-62C87F3396E1}" srcOrd="0" destOrd="0" presId="urn:microsoft.com/office/officeart/2005/8/layout/radial1"/>
    <dgm:cxn modelId="{B071FF1C-C6AB-4465-852E-B865062E362A}" type="presOf" srcId="{FFBEC5D0-6440-486A-A96B-E7A4F74BCBBA}" destId="{832615B1-12D2-4BBF-9923-2642B2A0CF1E}" srcOrd="0" destOrd="0" presId="urn:microsoft.com/office/officeart/2005/8/layout/radial1"/>
    <dgm:cxn modelId="{FA730BF4-A8CF-49D6-9DFE-04B095047886}" srcId="{3EB0102F-F9B2-46FA-9218-7660E0F93FCF}" destId="{F9A151C8-93EC-4C8C-8CAC-E4B1640DC836}" srcOrd="2" destOrd="0" parTransId="{B2F83D67-95E3-4BEC-A568-AA92EE5B73EF}" sibTransId="{6EF6EE7F-A831-496D-9F89-0DDA14DB2F23}"/>
    <dgm:cxn modelId="{85D800B9-83B0-48A1-B07F-8D5383E5B474}" type="presOf" srcId="{97373B0A-33C6-4A2A-9E42-A3BD2D042DF5}" destId="{BA058C7C-D9D9-48EF-9C3D-707C3667DCB5}" srcOrd="0" destOrd="0" presId="urn:microsoft.com/office/officeart/2005/8/layout/radial1"/>
    <dgm:cxn modelId="{761BF163-7CFC-4009-AA72-D5620DDD2492}" type="presOf" srcId="{4A421386-B7FE-44F6-BD6A-E2F6DA672D62}" destId="{07C6289C-EBD3-46E8-B8B9-851C40A52CF8}" srcOrd="0" destOrd="0" presId="urn:microsoft.com/office/officeart/2005/8/layout/radial1"/>
    <dgm:cxn modelId="{C73955E3-2321-449D-A505-7855E2889BB0}" type="presOf" srcId="{FFBEC5D0-6440-486A-A96B-E7A4F74BCBBA}" destId="{BD6F86A4-AFDB-44CE-8239-0EDA33660876}" srcOrd="1" destOrd="0" presId="urn:microsoft.com/office/officeart/2005/8/layout/radial1"/>
    <dgm:cxn modelId="{6207E9CA-C94F-46DD-BBFF-98F090F5FAF5}" type="presOf" srcId="{3DDBA408-D4E7-4F0C-B69F-6CB3977FC1D9}" destId="{644CCAB7-C184-4DA4-877F-79287F91DF1D}" srcOrd="0" destOrd="0" presId="urn:microsoft.com/office/officeart/2005/8/layout/radial1"/>
    <dgm:cxn modelId="{100A88F2-2C75-4836-9652-DE473883BC88}" srcId="{DFA972F0-9F66-4B12-9FD2-F5A3E41AB20C}" destId="{3EB0102F-F9B2-46FA-9218-7660E0F93FCF}" srcOrd="0" destOrd="0" parTransId="{B1D0AC48-566F-4C50-A046-46CE1DE882BA}" sibTransId="{96AB766D-3442-4F0A-9AE1-BBDB0824A9A9}"/>
    <dgm:cxn modelId="{C1E02CCC-9A93-4CD8-901B-0B71DFB034EA}" type="presParOf" srcId="{2796B20D-2912-46D1-8BCE-3BE2B3151D08}" destId="{92F755D3-3A1C-43D3-8B13-62C87F3396E1}" srcOrd="0" destOrd="0" presId="urn:microsoft.com/office/officeart/2005/8/layout/radial1"/>
    <dgm:cxn modelId="{413B7B7C-8284-4589-BB5C-611BA610AC48}" type="presParOf" srcId="{2796B20D-2912-46D1-8BCE-3BE2B3151D08}" destId="{644CCAB7-C184-4DA4-877F-79287F91DF1D}" srcOrd="1" destOrd="0" presId="urn:microsoft.com/office/officeart/2005/8/layout/radial1"/>
    <dgm:cxn modelId="{C53CE0DA-070F-4390-A71B-C2A7BE92082A}" type="presParOf" srcId="{644CCAB7-C184-4DA4-877F-79287F91DF1D}" destId="{86834089-2DED-4511-B9E9-5699250D43F1}" srcOrd="0" destOrd="0" presId="urn:microsoft.com/office/officeart/2005/8/layout/radial1"/>
    <dgm:cxn modelId="{5212D9E6-922D-4DFE-8932-C1233C07C699}" type="presParOf" srcId="{2796B20D-2912-46D1-8BCE-3BE2B3151D08}" destId="{BA058C7C-D9D9-48EF-9C3D-707C3667DCB5}" srcOrd="2" destOrd="0" presId="urn:microsoft.com/office/officeart/2005/8/layout/radial1"/>
    <dgm:cxn modelId="{37C51BEC-1EDD-4265-82B0-3F1C6FF3EEBC}" type="presParOf" srcId="{2796B20D-2912-46D1-8BCE-3BE2B3151D08}" destId="{832615B1-12D2-4BBF-9923-2642B2A0CF1E}" srcOrd="3" destOrd="0" presId="urn:microsoft.com/office/officeart/2005/8/layout/radial1"/>
    <dgm:cxn modelId="{99069B2C-26AC-4D04-9998-C08F894E30F8}" type="presParOf" srcId="{832615B1-12D2-4BBF-9923-2642B2A0CF1E}" destId="{BD6F86A4-AFDB-44CE-8239-0EDA33660876}" srcOrd="0" destOrd="0" presId="urn:microsoft.com/office/officeart/2005/8/layout/radial1"/>
    <dgm:cxn modelId="{61545C53-6F1C-401C-A081-BEE74029FC90}" type="presParOf" srcId="{2796B20D-2912-46D1-8BCE-3BE2B3151D08}" destId="{07C6289C-EBD3-46E8-B8B9-851C40A52CF8}" srcOrd="4" destOrd="0" presId="urn:microsoft.com/office/officeart/2005/8/layout/radial1"/>
    <dgm:cxn modelId="{72516879-0D95-4BF3-AA17-5F4FAE89B6DB}" type="presParOf" srcId="{2796B20D-2912-46D1-8BCE-3BE2B3151D08}" destId="{A9622DAF-3B5E-4CAC-AF85-A0E194470EF4}" srcOrd="5" destOrd="0" presId="urn:microsoft.com/office/officeart/2005/8/layout/radial1"/>
    <dgm:cxn modelId="{E5D6EDE6-97AA-47A9-BB2A-B8EDDAC7709E}" type="presParOf" srcId="{A9622DAF-3B5E-4CAC-AF85-A0E194470EF4}" destId="{BB6DD9E7-73A5-4B97-A2AB-C1122C9F1187}" srcOrd="0" destOrd="0" presId="urn:microsoft.com/office/officeart/2005/8/layout/radial1"/>
    <dgm:cxn modelId="{A9C233A1-45B6-431E-AAC0-916F34ED09B8}" type="presParOf" srcId="{2796B20D-2912-46D1-8BCE-3BE2B3151D08}" destId="{1FD2EB81-7482-4C5A-81FC-180FEDDC3B9D}" srcOrd="6" destOrd="0" presId="urn:microsoft.com/office/officeart/2005/8/layout/radial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FC3E004-D9A9-4433-9668-28DC16399064}" type="doc">
      <dgm:prSet loTypeId="urn:microsoft.com/office/officeart/2005/8/layout/vList6" loCatId="list" qsTypeId="urn:microsoft.com/office/officeart/2005/8/quickstyle/simple1" qsCatId="simple" csTypeId="urn:microsoft.com/office/officeart/2005/8/colors/accent0_1" csCatId="mainScheme" phldr="1"/>
      <dgm:spPr/>
      <dgm:t>
        <a:bodyPr/>
        <a:lstStyle/>
        <a:p>
          <a:endParaRPr lang="en-IN"/>
        </a:p>
      </dgm:t>
    </dgm:pt>
    <dgm:pt modelId="{352D4AAF-1C9E-465E-957A-DC0CC8548855}">
      <dgm:prSet phldrT="[Text]" custT="1"/>
      <dgm:spPr/>
      <dgm:t>
        <a:bodyPr/>
        <a:lstStyle/>
        <a:p>
          <a:r>
            <a:rPr lang="en-IN" sz="2800" b="1" dirty="0" smtClean="0"/>
            <a:t>Productive Functions</a:t>
          </a:r>
          <a:endParaRPr lang="en-IN" sz="2800" b="1" dirty="0"/>
        </a:p>
      </dgm:t>
    </dgm:pt>
    <dgm:pt modelId="{92841E15-8721-40D3-86E2-2648F06BFD82}" type="parTrans" cxnId="{199882B1-24BA-4682-9B92-5769980D3A10}">
      <dgm:prSet/>
      <dgm:spPr/>
      <dgm:t>
        <a:bodyPr/>
        <a:lstStyle/>
        <a:p>
          <a:endParaRPr lang="en-IN"/>
        </a:p>
      </dgm:t>
    </dgm:pt>
    <dgm:pt modelId="{B620A084-612B-4B83-B842-AE51A0F33B6E}" type="sibTrans" cxnId="{199882B1-24BA-4682-9B92-5769980D3A10}">
      <dgm:prSet/>
      <dgm:spPr/>
      <dgm:t>
        <a:bodyPr/>
        <a:lstStyle/>
        <a:p>
          <a:endParaRPr lang="en-IN"/>
        </a:p>
      </dgm:t>
    </dgm:pt>
    <dgm:pt modelId="{4529C2AB-1AEF-474B-81B7-C20272BD13BC}">
      <dgm:prSet phldrT="[Text]" custT="1"/>
      <dgm:spPr/>
      <dgm:t>
        <a:bodyPr/>
        <a:lstStyle/>
        <a:p>
          <a:pPr algn="just"/>
          <a:r>
            <a:rPr lang="en-IN" sz="2000" b="1" dirty="0" smtClean="0"/>
            <a:t>Timber, food, essential oils</a:t>
          </a:r>
          <a:endParaRPr lang="en-IN" sz="2000" b="1" dirty="0"/>
        </a:p>
      </dgm:t>
    </dgm:pt>
    <dgm:pt modelId="{8F4AFD44-017C-4B50-8704-B21A7D201C34}" type="parTrans" cxnId="{FFB86A46-784B-46D0-BA6F-D1791A3DA782}">
      <dgm:prSet/>
      <dgm:spPr/>
      <dgm:t>
        <a:bodyPr/>
        <a:lstStyle/>
        <a:p>
          <a:endParaRPr lang="en-IN"/>
        </a:p>
      </dgm:t>
    </dgm:pt>
    <dgm:pt modelId="{A2484745-F0A0-45C5-BFDB-E8BAD9798747}" type="sibTrans" cxnId="{FFB86A46-784B-46D0-BA6F-D1791A3DA782}">
      <dgm:prSet/>
      <dgm:spPr/>
      <dgm:t>
        <a:bodyPr/>
        <a:lstStyle/>
        <a:p>
          <a:endParaRPr lang="en-IN"/>
        </a:p>
      </dgm:t>
    </dgm:pt>
    <dgm:pt modelId="{1B80FB9B-BFE2-413D-BD40-0B8318B97418}">
      <dgm:prSet phldrT="[Text]" custT="1"/>
      <dgm:spPr/>
      <dgm:t>
        <a:bodyPr/>
        <a:lstStyle/>
        <a:p>
          <a:pPr algn="just"/>
          <a:r>
            <a:rPr lang="en-IN" sz="2000" b="1" dirty="0" smtClean="0"/>
            <a:t>Raw material, medicines etc.</a:t>
          </a:r>
          <a:endParaRPr lang="en-IN" sz="2000" b="1" dirty="0"/>
        </a:p>
      </dgm:t>
    </dgm:pt>
    <dgm:pt modelId="{D38258B6-3766-4F1A-8702-F22D10EC2650}" type="parTrans" cxnId="{27B67201-04F9-43B5-A685-78546907E948}">
      <dgm:prSet/>
      <dgm:spPr/>
      <dgm:t>
        <a:bodyPr/>
        <a:lstStyle/>
        <a:p>
          <a:endParaRPr lang="en-IN"/>
        </a:p>
      </dgm:t>
    </dgm:pt>
    <dgm:pt modelId="{B645FAAA-4569-40B4-BE34-411927B67097}" type="sibTrans" cxnId="{27B67201-04F9-43B5-A685-78546907E948}">
      <dgm:prSet/>
      <dgm:spPr/>
      <dgm:t>
        <a:bodyPr/>
        <a:lstStyle/>
        <a:p>
          <a:endParaRPr lang="en-IN"/>
        </a:p>
      </dgm:t>
    </dgm:pt>
    <dgm:pt modelId="{9D030E7C-2653-4DEA-B4C1-15E80A4109A0}">
      <dgm:prSet phldrT="[Text]" custT="1"/>
      <dgm:spPr/>
      <dgm:t>
        <a:bodyPr/>
        <a:lstStyle/>
        <a:p>
          <a:r>
            <a:rPr lang="en-IN" sz="3200" b="1" dirty="0" smtClean="0"/>
            <a:t>Protective Functions</a:t>
          </a:r>
          <a:endParaRPr lang="en-IN" sz="3200" b="1" dirty="0"/>
        </a:p>
      </dgm:t>
    </dgm:pt>
    <dgm:pt modelId="{5E6C439B-B692-41DE-B583-F99435706F51}" type="parTrans" cxnId="{FACED5CD-CE8C-4EA5-B010-E536B4DC808E}">
      <dgm:prSet/>
      <dgm:spPr/>
      <dgm:t>
        <a:bodyPr/>
        <a:lstStyle/>
        <a:p>
          <a:endParaRPr lang="en-IN"/>
        </a:p>
      </dgm:t>
    </dgm:pt>
    <dgm:pt modelId="{15095B0C-CDE7-46A1-8977-5C84394DAEA2}" type="sibTrans" cxnId="{FACED5CD-CE8C-4EA5-B010-E536B4DC808E}">
      <dgm:prSet/>
      <dgm:spPr/>
      <dgm:t>
        <a:bodyPr/>
        <a:lstStyle/>
        <a:p>
          <a:endParaRPr lang="en-IN"/>
        </a:p>
      </dgm:t>
    </dgm:pt>
    <dgm:pt modelId="{542142C8-7D87-44A8-8F7F-D6605B8301FC}">
      <dgm:prSet phldrT="[Text]" custT="1"/>
      <dgm:spPr/>
      <dgm:t>
        <a:bodyPr/>
        <a:lstStyle/>
        <a:p>
          <a:pPr algn="just"/>
          <a:r>
            <a:rPr lang="en-IN" sz="2000" b="1" dirty="0" smtClean="0"/>
            <a:t>Conversation of soil and water</a:t>
          </a:r>
          <a:endParaRPr lang="en-IN" sz="2000" b="1" dirty="0"/>
        </a:p>
      </dgm:t>
    </dgm:pt>
    <dgm:pt modelId="{4662D674-2AF4-471E-9062-F4ACCD9E321A}" type="parTrans" cxnId="{621DEEBA-BBE1-48B0-B6B6-DF91680A0865}">
      <dgm:prSet/>
      <dgm:spPr/>
      <dgm:t>
        <a:bodyPr/>
        <a:lstStyle/>
        <a:p>
          <a:endParaRPr lang="en-IN"/>
        </a:p>
      </dgm:t>
    </dgm:pt>
    <dgm:pt modelId="{1B3E5E1C-D17E-445D-AD1F-E7BE0422BB47}" type="sibTrans" cxnId="{621DEEBA-BBE1-48B0-B6B6-DF91680A0865}">
      <dgm:prSet/>
      <dgm:spPr/>
      <dgm:t>
        <a:bodyPr/>
        <a:lstStyle/>
        <a:p>
          <a:endParaRPr lang="en-IN"/>
        </a:p>
      </dgm:t>
    </dgm:pt>
    <dgm:pt modelId="{3A2F843F-2FAA-4C06-86E1-1F6742A263D9}">
      <dgm:prSet phldrT="[Text]" custT="1"/>
      <dgm:spPr/>
      <dgm:t>
        <a:bodyPr/>
        <a:lstStyle/>
        <a:p>
          <a:pPr algn="just"/>
          <a:r>
            <a:rPr lang="en-IN" sz="2000" b="1" dirty="0" smtClean="0"/>
            <a:t>Prevention of drought</a:t>
          </a:r>
          <a:endParaRPr lang="en-IN" sz="2000" b="1" dirty="0"/>
        </a:p>
      </dgm:t>
    </dgm:pt>
    <dgm:pt modelId="{94F0642B-0A41-42C9-8954-843DD8AA2D9F}" type="parTrans" cxnId="{82F5F1BA-1A45-4178-B9C9-8FD8F037571D}">
      <dgm:prSet/>
      <dgm:spPr/>
      <dgm:t>
        <a:bodyPr/>
        <a:lstStyle/>
        <a:p>
          <a:endParaRPr lang="en-IN"/>
        </a:p>
      </dgm:t>
    </dgm:pt>
    <dgm:pt modelId="{F0FD83BF-855B-463B-9070-A85CC4CDB457}" type="sibTrans" cxnId="{82F5F1BA-1A45-4178-B9C9-8FD8F037571D}">
      <dgm:prSet/>
      <dgm:spPr/>
      <dgm:t>
        <a:bodyPr/>
        <a:lstStyle/>
        <a:p>
          <a:endParaRPr lang="en-IN"/>
        </a:p>
      </dgm:t>
    </dgm:pt>
    <dgm:pt modelId="{D7B92C7B-ACD0-4AF2-883E-91E019B0AECA}">
      <dgm:prSet phldrT="[Text]" custT="1"/>
      <dgm:spPr/>
      <dgm:t>
        <a:bodyPr/>
        <a:lstStyle/>
        <a:p>
          <a:r>
            <a:rPr lang="en-IN" sz="3200" b="1" dirty="0" smtClean="0"/>
            <a:t>Regulative Functions</a:t>
          </a:r>
          <a:endParaRPr lang="en-IN" sz="3200" b="1" dirty="0"/>
        </a:p>
      </dgm:t>
    </dgm:pt>
    <dgm:pt modelId="{3C496721-9857-407C-B56B-EA4392A65D42}" type="parTrans" cxnId="{3A71E2B4-E5FF-40B0-A498-52820DEDA8DB}">
      <dgm:prSet/>
      <dgm:spPr/>
      <dgm:t>
        <a:bodyPr/>
        <a:lstStyle/>
        <a:p>
          <a:endParaRPr lang="en-IN"/>
        </a:p>
      </dgm:t>
    </dgm:pt>
    <dgm:pt modelId="{71AE3077-9867-47E6-9B33-A7E7CFC74D28}" type="sibTrans" cxnId="{3A71E2B4-E5FF-40B0-A498-52820DEDA8DB}">
      <dgm:prSet/>
      <dgm:spPr/>
      <dgm:t>
        <a:bodyPr/>
        <a:lstStyle/>
        <a:p>
          <a:endParaRPr lang="en-IN"/>
        </a:p>
      </dgm:t>
    </dgm:pt>
    <dgm:pt modelId="{CC4BBEFC-B656-4F99-9273-BD85553722C5}">
      <dgm:prSet phldrT="[Text]" custT="1"/>
      <dgm:spPr/>
      <dgm:t>
        <a:bodyPr/>
        <a:lstStyle/>
        <a:p>
          <a:pPr algn="just"/>
          <a:r>
            <a:rPr lang="en-IN" sz="2000" b="1" dirty="0" smtClean="0"/>
            <a:t>Protection against wind, cold, radiation, noise</a:t>
          </a:r>
          <a:r>
            <a:rPr lang="en-IN" sz="1800" b="1" dirty="0" smtClean="0"/>
            <a:t>.</a:t>
          </a:r>
          <a:endParaRPr lang="en-IN" sz="1800" b="1" dirty="0"/>
        </a:p>
      </dgm:t>
    </dgm:pt>
    <dgm:pt modelId="{8B594013-87FC-4CB6-88BF-839DA6485391}" type="parTrans" cxnId="{F8DDAC7B-73A4-42B5-ABB7-11DAA9BFC060}">
      <dgm:prSet/>
      <dgm:spPr/>
      <dgm:t>
        <a:bodyPr/>
        <a:lstStyle/>
        <a:p>
          <a:endParaRPr lang="en-IN"/>
        </a:p>
      </dgm:t>
    </dgm:pt>
    <dgm:pt modelId="{68ED2886-492E-4DA8-9E25-FB7D48F3E608}" type="sibTrans" cxnId="{F8DDAC7B-73A4-42B5-ABB7-11DAA9BFC060}">
      <dgm:prSet/>
      <dgm:spPr/>
      <dgm:t>
        <a:bodyPr/>
        <a:lstStyle/>
        <a:p>
          <a:endParaRPr lang="en-IN"/>
        </a:p>
      </dgm:t>
    </dgm:pt>
    <dgm:pt modelId="{ED0577C3-2AA0-4E8C-B5B8-59286F7C9142}">
      <dgm:prSet custT="1"/>
      <dgm:spPr/>
      <dgm:t>
        <a:bodyPr/>
        <a:lstStyle/>
        <a:p>
          <a:r>
            <a:rPr lang="en-IN" sz="2000" b="1" dirty="0" smtClean="0"/>
            <a:t>Absorption, storage and release of gases, water, mineral elements &amp; radiant energy.</a:t>
          </a:r>
          <a:endParaRPr lang="en-IN" sz="2000" b="1" dirty="0"/>
        </a:p>
      </dgm:t>
    </dgm:pt>
    <dgm:pt modelId="{7E55D151-CB2F-4EE4-8E3B-356508164ED0}" type="parTrans" cxnId="{71E8A1F7-DEAA-4209-97CB-6608A0C68B41}">
      <dgm:prSet/>
      <dgm:spPr/>
      <dgm:t>
        <a:bodyPr/>
        <a:lstStyle/>
        <a:p>
          <a:endParaRPr lang="en-IN"/>
        </a:p>
      </dgm:t>
    </dgm:pt>
    <dgm:pt modelId="{CA770904-7700-4811-8AB3-D62DFF0DC96E}" type="sibTrans" cxnId="{71E8A1F7-DEAA-4209-97CB-6608A0C68B41}">
      <dgm:prSet/>
      <dgm:spPr/>
      <dgm:t>
        <a:bodyPr/>
        <a:lstStyle/>
        <a:p>
          <a:endParaRPr lang="en-IN"/>
        </a:p>
      </dgm:t>
    </dgm:pt>
    <dgm:pt modelId="{F0EF4CB8-0835-4714-9635-39B28DC5D27C}">
      <dgm:prSet custT="1"/>
      <dgm:spPr/>
      <dgm:t>
        <a:bodyPr/>
        <a:lstStyle/>
        <a:p>
          <a:endParaRPr lang="en-IN" sz="2000" b="1" dirty="0"/>
        </a:p>
      </dgm:t>
    </dgm:pt>
    <dgm:pt modelId="{52D108A3-6E0F-4C5D-A36C-BA1B0FA76818}" type="parTrans" cxnId="{3E0E345C-F698-4FE7-87EB-67994CFA0481}">
      <dgm:prSet/>
      <dgm:spPr/>
      <dgm:t>
        <a:bodyPr/>
        <a:lstStyle/>
        <a:p>
          <a:endParaRPr lang="en-IN"/>
        </a:p>
      </dgm:t>
    </dgm:pt>
    <dgm:pt modelId="{AB982FA1-EFDC-428D-89AF-81C272A832B5}" type="sibTrans" cxnId="{3E0E345C-F698-4FE7-87EB-67994CFA0481}">
      <dgm:prSet/>
      <dgm:spPr/>
      <dgm:t>
        <a:bodyPr/>
        <a:lstStyle/>
        <a:p>
          <a:endParaRPr lang="en-IN"/>
        </a:p>
      </dgm:t>
    </dgm:pt>
    <dgm:pt modelId="{6C904772-848D-4EA3-A910-41B32E70E17C}" type="pres">
      <dgm:prSet presAssocID="{AFC3E004-D9A9-4433-9668-28DC16399064}" presName="Name0" presStyleCnt="0">
        <dgm:presLayoutVars>
          <dgm:dir/>
          <dgm:animLvl val="lvl"/>
          <dgm:resizeHandles/>
        </dgm:presLayoutVars>
      </dgm:prSet>
      <dgm:spPr/>
      <dgm:t>
        <a:bodyPr/>
        <a:lstStyle/>
        <a:p>
          <a:endParaRPr lang="en-IN"/>
        </a:p>
      </dgm:t>
    </dgm:pt>
    <dgm:pt modelId="{930A04AA-1F3B-4AD7-A0C4-CC9B81EA9CF3}" type="pres">
      <dgm:prSet presAssocID="{352D4AAF-1C9E-465E-957A-DC0CC8548855}" presName="linNode" presStyleCnt="0"/>
      <dgm:spPr/>
    </dgm:pt>
    <dgm:pt modelId="{9F759FCD-21CE-455C-9D00-A08924D22A3D}" type="pres">
      <dgm:prSet presAssocID="{352D4AAF-1C9E-465E-957A-DC0CC8548855}" presName="parentShp" presStyleLbl="node1" presStyleIdx="0" presStyleCnt="3" custScaleY="23340">
        <dgm:presLayoutVars>
          <dgm:bulletEnabled val="1"/>
        </dgm:presLayoutVars>
      </dgm:prSet>
      <dgm:spPr/>
      <dgm:t>
        <a:bodyPr/>
        <a:lstStyle/>
        <a:p>
          <a:endParaRPr lang="en-IN"/>
        </a:p>
      </dgm:t>
    </dgm:pt>
    <dgm:pt modelId="{D2D4658D-9470-4395-B495-9E90258CC876}" type="pres">
      <dgm:prSet presAssocID="{352D4AAF-1C9E-465E-957A-DC0CC8548855}" presName="childShp" presStyleLbl="bgAccFollowNode1" presStyleIdx="0" presStyleCnt="3" custScaleY="26492">
        <dgm:presLayoutVars>
          <dgm:bulletEnabled val="1"/>
        </dgm:presLayoutVars>
      </dgm:prSet>
      <dgm:spPr/>
      <dgm:t>
        <a:bodyPr/>
        <a:lstStyle/>
        <a:p>
          <a:endParaRPr lang="en-IN"/>
        </a:p>
      </dgm:t>
    </dgm:pt>
    <dgm:pt modelId="{EE803A28-6AA1-4AC4-95E9-CB90276A692D}" type="pres">
      <dgm:prSet presAssocID="{B620A084-612B-4B83-B842-AE51A0F33B6E}" presName="spacing" presStyleCnt="0"/>
      <dgm:spPr/>
    </dgm:pt>
    <dgm:pt modelId="{09B26948-BF47-46F6-8CB0-217076CEBB62}" type="pres">
      <dgm:prSet presAssocID="{9D030E7C-2653-4DEA-B4C1-15E80A4109A0}" presName="linNode" presStyleCnt="0"/>
      <dgm:spPr/>
    </dgm:pt>
    <dgm:pt modelId="{1AF04904-1DBE-4289-80C1-AB94C7216781}" type="pres">
      <dgm:prSet presAssocID="{9D030E7C-2653-4DEA-B4C1-15E80A4109A0}" presName="parentShp" presStyleLbl="node1" presStyleIdx="1" presStyleCnt="3" custAng="0" custScaleY="23613" custLinFactNeighborX="587" custLinFactNeighborY="-8076">
        <dgm:presLayoutVars>
          <dgm:bulletEnabled val="1"/>
        </dgm:presLayoutVars>
      </dgm:prSet>
      <dgm:spPr/>
      <dgm:t>
        <a:bodyPr/>
        <a:lstStyle/>
        <a:p>
          <a:endParaRPr lang="en-IN"/>
        </a:p>
      </dgm:t>
    </dgm:pt>
    <dgm:pt modelId="{C1F764C6-BF7C-4C9A-8855-A998583773C5}" type="pres">
      <dgm:prSet presAssocID="{9D030E7C-2653-4DEA-B4C1-15E80A4109A0}" presName="childShp" presStyleLbl="bgAccFollowNode1" presStyleIdx="1" presStyleCnt="3" custScaleY="26694" custLinFactNeighborY="-7657">
        <dgm:presLayoutVars>
          <dgm:bulletEnabled val="1"/>
        </dgm:presLayoutVars>
      </dgm:prSet>
      <dgm:spPr/>
      <dgm:t>
        <a:bodyPr/>
        <a:lstStyle/>
        <a:p>
          <a:endParaRPr lang="en-IN"/>
        </a:p>
      </dgm:t>
    </dgm:pt>
    <dgm:pt modelId="{7CC474A8-3B4E-4B19-A5F7-8B72478C072D}" type="pres">
      <dgm:prSet presAssocID="{15095B0C-CDE7-46A1-8977-5C84394DAEA2}" presName="spacing" presStyleCnt="0"/>
      <dgm:spPr/>
    </dgm:pt>
    <dgm:pt modelId="{B3007E75-0C86-42BC-9638-3ADCA4ECAB71}" type="pres">
      <dgm:prSet presAssocID="{D7B92C7B-ACD0-4AF2-883E-91E019B0AECA}" presName="linNode" presStyleCnt="0"/>
      <dgm:spPr/>
    </dgm:pt>
    <dgm:pt modelId="{6A3FFB37-BC7E-4B7F-ACB6-B7D567DFB6F1}" type="pres">
      <dgm:prSet presAssocID="{D7B92C7B-ACD0-4AF2-883E-91E019B0AECA}" presName="parentShp" presStyleLbl="node1" presStyleIdx="2" presStyleCnt="3" custScaleY="25301" custLinFactNeighborY="-15897">
        <dgm:presLayoutVars>
          <dgm:bulletEnabled val="1"/>
        </dgm:presLayoutVars>
      </dgm:prSet>
      <dgm:spPr/>
      <dgm:t>
        <a:bodyPr/>
        <a:lstStyle/>
        <a:p>
          <a:endParaRPr lang="en-IN"/>
        </a:p>
      </dgm:t>
    </dgm:pt>
    <dgm:pt modelId="{FAFFA99A-5372-469B-86A7-40B7A143F4A2}" type="pres">
      <dgm:prSet presAssocID="{D7B92C7B-ACD0-4AF2-883E-91E019B0AECA}" presName="childShp" presStyleLbl="bgAccFollowNode1" presStyleIdx="2" presStyleCnt="3" custScaleY="25768" custLinFactNeighborX="-426" custLinFactNeighborY="-16298">
        <dgm:presLayoutVars>
          <dgm:bulletEnabled val="1"/>
        </dgm:presLayoutVars>
      </dgm:prSet>
      <dgm:spPr/>
      <dgm:t>
        <a:bodyPr/>
        <a:lstStyle/>
        <a:p>
          <a:endParaRPr lang="en-IN"/>
        </a:p>
      </dgm:t>
    </dgm:pt>
  </dgm:ptLst>
  <dgm:cxnLst>
    <dgm:cxn modelId="{F294DBFF-6D4C-4A56-934A-8A2CB40913D9}" type="presOf" srcId="{3A2F843F-2FAA-4C06-86E1-1F6742A263D9}" destId="{C1F764C6-BF7C-4C9A-8855-A998583773C5}" srcOrd="0" destOrd="1" presId="urn:microsoft.com/office/officeart/2005/8/layout/vList6"/>
    <dgm:cxn modelId="{C7D7D436-9D5B-4B9F-BAEC-A88E8E92C83B}" type="presOf" srcId="{1B80FB9B-BFE2-413D-BD40-0B8318B97418}" destId="{D2D4658D-9470-4395-B495-9E90258CC876}" srcOrd="0" destOrd="1" presId="urn:microsoft.com/office/officeart/2005/8/layout/vList6"/>
    <dgm:cxn modelId="{71E8A1F7-DEAA-4209-97CB-6608A0C68B41}" srcId="{D7B92C7B-ACD0-4AF2-883E-91E019B0AECA}" destId="{ED0577C3-2AA0-4E8C-B5B8-59286F7C9142}" srcOrd="0" destOrd="0" parTransId="{7E55D151-CB2F-4EE4-8E3B-356508164ED0}" sibTransId="{CA770904-7700-4811-8AB3-D62DFF0DC96E}"/>
    <dgm:cxn modelId="{3E0E345C-F698-4FE7-87EB-67994CFA0481}" srcId="{D7B92C7B-ACD0-4AF2-883E-91E019B0AECA}" destId="{F0EF4CB8-0835-4714-9635-39B28DC5D27C}" srcOrd="1" destOrd="0" parTransId="{52D108A3-6E0F-4C5D-A36C-BA1B0FA76818}" sibTransId="{AB982FA1-EFDC-428D-89AF-81C272A832B5}"/>
    <dgm:cxn modelId="{6CE678F1-A01F-4A4D-BBD2-A843A966F81A}" type="presOf" srcId="{4529C2AB-1AEF-474B-81B7-C20272BD13BC}" destId="{D2D4658D-9470-4395-B495-9E90258CC876}" srcOrd="0" destOrd="0" presId="urn:microsoft.com/office/officeart/2005/8/layout/vList6"/>
    <dgm:cxn modelId="{84ACDBCD-D7D3-4CF0-82B4-1D201DDAF3AA}" type="presOf" srcId="{ED0577C3-2AA0-4E8C-B5B8-59286F7C9142}" destId="{FAFFA99A-5372-469B-86A7-40B7A143F4A2}" srcOrd="0" destOrd="0" presId="urn:microsoft.com/office/officeart/2005/8/layout/vList6"/>
    <dgm:cxn modelId="{199882B1-24BA-4682-9B92-5769980D3A10}" srcId="{AFC3E004-D9A9-4433-9668-28DC16399064}" destId="{352D4AAF-1C9E-465E-957A-DC0CC8548855}" srcOrd="0" destOrd="0" parTransId="{92841E15-8721-40D3-86E2-2648F06BFD82}" sibTransId="{B620A084-612B-4B83-B842-AE51A0F33B6E}"/>
    <dgm:cxn modelId="{DD30B836-0D43-444A-9716-E750BEE64A68}" type="presOf" srcId="{CC4BBEFC-B656-4F99-9273-BD85553722C5}" destId="{C1F764C6-BF7C-4C9A-8855-A998583773C5}" srcOrd="0" destOrd="2" presId="urn:microsoft.com/office/officeart/2005/8/layout/vList6"/>
    <dgm:cxn modelId="{B1F38FC9-661B-481D-950F-AD013349E7C7}" type="presOf" srcId="{D7B92C7B-ACD0-4AF2-883E-91E019B0AECA}" destId="{6A3FFB37-BC7E-4B7F-ACB6-B7D567DFB6F1}" srcOrd="0" destOrd="0" presId="urn:microsoft.com/office/officeart/2005/8/layout/vList6"/>
    <dgm:cxn modelId="{3966384C-7BDB-4465-B04C-DA9044A74D32}" type="presOf" srcId="{9D030E7C-2653-4DEA-B4C1-15E80A4109A0}" destId="{1AF04904-1DBE-4289-80C1-AB94C7216781}" srcOrd="0" destOrd="0" presId="urn:microsoft.com/office/officeart/2005/8/layout/vList6"/>
    <dgm:cxn modelId="{621DEEBA-BBE1-48B0-B6B6-DF91680A0865}" srcId="{9D030E7C-2653-4DEA-B4C1-15E80A4109A0}" destId="{542142C8-7D87-44A8-8F7F-D6605B8301FC}" srcOrd="0" destOrd="0" parTransId="{4662D674-2AF4-471E-9062-F4ACCD9E321A}" sibTransId="{1B3E5E1C-D17E-445D-AD1F-E7BE0422BB47}"/>
    <dgm:cxn modelId="{5B98401E-6BE0-47BE-BF06-9F6EEFFB8A96}" type="presOf" srcId="{542142C8-7D87-44A8-8F7F-D6605B8301FC}" destId="{C1F764C6-BF7C-4C9A-8855-A998583773C5}" srcOrd="0" destOrd="0" presId="urn:microsoft.com/office/officeart/2005/8/layout/vList6"/>
    <dgm:cxn modelId="{82F5F1BA-1A45-4178-B9C9-8FD8F037571D}" srcId="{9D030E7C-2653-4DEA-B4C1-15E80A4109A0}" destId="{3A2F843F-2FAA-4C06-86E1-1F6742A263D9}" srcOrd="1" destOrd="0" parTransId="{94F0642B-0A41-42C9-8954-843DD8AA2D9F}" sibTransId="{F0FD83BF-855B-463B-9070-A85CC4CDB457}"/>
    <dgm:cxn modelId="{F8DDAC7B-73A4-42B5-ABB7-11DAA9BFC060}" srcId="{9D030E7C-2653-4DEA-B4C1-15E80A4109A0}" destId="{CC4BBEFC-B656-4F99-9273-BD85553722C5}" srcOrd="2" destOrd="0" parTransId="{8B594013-87FC-4CB6-88BF-839DA6485391}" sibTransId="{68ED2886-492E-4DA8-9E25-FB7D48F3E608}"/>
    <dgm:cxn modelId="{3A71E2B4-E5FF-40B0-A498-52820DEDA8DB}" srcId="{AFC3E004-D9A9-4433-9668-28DC16399064}" destId="{D7B92C7B-ACD0-4AF2-883E-91E019B0AECA}" srcOrd="2" destOrd="0" parTransId="{3C496721-9857-407C-B56B-EA4392A65D42}" sibTransId="{71AE3077-9867-47E6-9B33-A7E7CFC74D28}"/>
    <dgm:cxn modelId="{56174BF0-F378-43BE-BB27-7F9FA336C2DD}" type="presOf" srcId="{F0EF4CB8-0835-4714-9635-39B28DC5D27C}" destId="{FAFFA99A-5372-469B-86A7-40B7A143F4A2}" srcOrd="0" destOrd="1" presId="urn:microsoft.com/office/officeart/2005/8/layout/vList6"/>
    <dgm:cxn modelId="{9B505F02-D6CF-4C1D-AC27-19578C157522}" type="presOf" srcId="{352D4AAF-1C9E-465E-957A-DC0CC8548855}" destId="{9F759FCD-21CE-455C-9D00-A08924D22A3D}" srcOrd="0" destOrd="0" presId="urn:microsoft.com/office/officeart/2005/8/layout/vList6"/>
    <dgm:cxn modelId="{FFB86A46-784B-46D0-BA6F-D1791A3DA782}" srcId="{352D4AAF-1C9E-465E-957A-DC0CC8548855}" destId="{4529C2AB-1AEF-474B-81B7-C20272BD13BC}" srcOrd="0" destOrd="0" parTransId="{8F4AFD44-017C-4B50-8704-B21A7D201C34}" sibTransId="{A2484745-F0A0-45C5-BFDB-E8BAD9798747}"/>
    <dgm:cxn modelId="{EC1CB9B3-D90D-471B-82A0-B8E7596A43AF}" type="presOf" srcId="{AFC3E004-D9A9-4433-9668-28DC16399064}" destId="{6C904772-848D-4EA3-A910-41B32E70E17C}" srcOrd="0" destOrd="0" presId="urn:microsoft.com/office/officeart/2005/8/layout/vList6"/>
    <dgm:cxn modelId="{27B67201-04F9-43B5-A685-78546907E948}" srcId="{352D4AAF-1C9E-465E-957A-DC0CC8548855}" destId="{1B80FB9B-BFE2-413D-BD40-0B8318B97418}" srcOrd="1" destOrd="0" parTransId="{D38258B6-3766-4F1A-8702-F22D10EC2650}" sibTransId="{B645FAAA-4569-40B4-BE34-411927B67097}"/>
    <dgm:cxn modelId="{FACED5CD-CE8C-4EA5-B010-E536B4DC808E}" srcId="{AFC3E004-D9A9-4433-9668-28DC16399064}" destId="{9D030E7C-2653-4DEA-B4C1-15E80A4109A0}" srcOrd="1" destOrd="0" parTransId="{5E6C439B-B692-41DE-B583-F99435706F51}" sibTransId="{15095B0C-CDE7-46A1-8977-5C84394DAEA2}"/>
    <dgm:cxn modelId="{BCBE94A3-7258-4111-AA7F-A40998956C0E}" type="presParOf" srcId="{6C904772-848D-4EA3-A910-41B32E70E17C}" destId="{930A04AA-1F3B-4AD7-A0C4-CC9B81EA9CF3}" srcOrd="0" destOrd="0" presId="urn:microsoft.com/office/officeart/2005/8/layout/vList6"/>
    <dgm:cxn modelId="{73B89CEF-A82D-4A74-9AF2-C3C37F559A03}" type="presParOf" srcId="{930A04AA-1F3B-4AD7-A0C4-CC9B81EA9CF3}" destId="{9F759FCD-21CE-455C-9D00-A08924D22A3D}" srcOrd="0" destOrd="0" presId="urn:microsoft.com/office/officeart/2005/8/layout/vList6"/>
    <dgm:cxn modelId="{7F354491-C95A-4301-A370-0E47B381AAB4}" type="presParOf" srcId="{930A04AA-1F3B-4AD7-A0C4-CC9B81EA9CF3}" destId="{D2D4658D-9470-4395-B495-9E90258CC876}" srcOrd="1" destOrd="0" presId="urn:microsoft.com/office/officeart/2005/8/layout/vList6"/>
    <dgm:cxn modelId="{1D03AEAA-FF7A-4320-9D0F-7422F57B5D9A}" type="presParOf" srcId="{6C904772-848D-4EA3-A910-41B32E70E17C}" destId="{EE803A28-6AA1-4AC4-95E9-CB90276A692D}" srcOrd="1" destOrd="0" presId="urn:microsoft.com/office/officeart/2005/8/layout/vList6"/>
    <dgm:cxn modelId="{2B839A52-5955-42D6-B6A2-AA89072FBB2C}" type="presParOf" srcId="{6C904772-848D-4EA3-A910-41B32E70E17C}" destId="{09B26948-BF47-46F6-8CB0-217076CEBB62}" srcOrd="2" destOrd="0" presId="urn:microsoft.com/office/officeart/2005/8/layout/vList6"/>
    <dgm:cxn modelId="{06734BF2-4D29-49A3-B340-C869A2D08F9B}" type="presParOf" srcId="{09B26948-BF47-46F6-8CB0-217076CEBB62}" destId="{1AF04904-1DBE-4289-80C1-AB94C7216781}" srcOrd="0" destOrd="0" presId="urn:microsoft.com/office/officeart/2005/8/layout/vList6"/>
    <dgm:cxn modelId="{090350DF-95AA-4C79-B819-2F4F17A032EA}" type="presParOf" srcId="{09B26948-BF47-46F6-8CB0-217076CEBB62}" destId="{C1F764C6-BF7C-4C9A-8855-A998583773C5}" srcOrd="1" destOrd="0" presId="urn:microsoft.com/office/officeart/2005/8/layout/vList6"/>
    <dgm:cxn modelId="{51940B36-F11C-4710-9B08-5CF05BCA319A}" type="presParOf" srcId="{6C904772-848D-4EA3-A910-41B32E70E17C}" destId="{7CC474A8-3B4E-4B19-A5F7-8B72478C072D}" srcOrd="3" destOrd="0" presId="urn:microsoft.com/office/officeart/2005/8/layout/vList6"/>
    <dgm:cxn modelId="{F2139BFA-8E21-4B0A-8BA7-F814B4B09A62}" type="presParOf" srcId="{6C904772-848D-4EA3-A910-41B32E70E17C}" destId="{B3007E75-0C86-42BC-9638-3ADCA4ECAB71}" srcOrd="4" destOrd="0" presId="urn:microsoft.com/office/officeart/2005/8/layout/vList6"/>
    <dgm:cxn modelId="{0A64AD41-5FD2-4F87-B8DC-79D45E415971}" type="presParOf" srcId="{B3007E75-0C86-42BC-9638-3ADCA4ECAB71}" destId="{6A3FFB37-BC7E-4B7F-ACB6-B7D567DFB6F1}" srcOrd="0" destOrd="0" presId="urn:microsoft.com/office/officeart/2005/8/layout/vList6"/>
    <dgm:cxn modelId="{DB16A2EA-E83A-45D0-B934-D337D7B4639E}" type="presParOf" srcId="{B3007E75-0C86-42BC-9638-3ADCA4ECAB71}" destId="{FAFFA99A-5372-469B-86A7-40B7A143F4A2}" srcOrd="1" destOrd="0" presId="urn:microsoft.com/office/officeart/2005/8/layout/vList6"/>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92F65FE-0254-48A4-BE2A-FDD3120F3415}" type="doc">
      <dgm:prSet loTypeId="urn:microsoft.com/office/officeart/2008/layout/BendingPictureCaptionList" loCatId="picture" qsTypeId="urn:microsoft.com/office/officeart/2005/8/quickstyle/simple1" qsCatId="simple" csTypeId="urn:microsoft.com/office/officeart/2005/8/colors/accent1_2" csCatId="accent1" phldr="1"/>
      <dgm:spPr/>
      <dgm:t>
        <a:bodyPr/>
        <a:lstStyle/>
        <a:p>
          <a:endParaRPr lang="en-IN"/>
        </a:p>
      </dgm:t>
    </dgm:pt>
    <dgm:pt modelId="{2CB1C9A8-B3C7-4C43-BACD-1F58F0CF44D6}">
      <dgm:prSet phldrT="[Text]"/>
      <dgm:spPr/>
      <dgm:t>
        <a:bodyPr/>
        <a:lstStyle/>
        <a:p>
          <a:pPr algn="ctr"/>
          <a:r>
            <a:rPr lang="en-IN" b="1" dirty="0" smtClean="0"/>
            <a:t>Construction of Roads</a:t>
          </a:r>
          <a:endParaRPr lang="en-IN" b="1" dirty="0"/>
        </a:p>
      </dgm:t>
    </dgm:pt>
    <dgm:pt modelId="{F6CA6A8B-9200-4174-8154-D3C57A91DA59}" type="parTrans" cxnId="{28813FA3-FCAE-41AB-B682-1A9CE235109A}">
      <dgm:prSet/>
      <dgm:spPr/>
      <dgm:t>
        <a:bodyPr/>
        <a:lstStyle/>
        <a:p>
          <a:pPr algn="ctr"/>
          <a:endParaRPr lang="en-IN"/>
        </a:p>
      </dgm:t>
    </dgm:pt>
    <dgm:pt modelId="{33519593-7247-4E92-9CDB-462A19027A41}" type="sibTrans" cxnId="{28813FA3-FCAE-41AB-B682-1A9CE235109A}">
      <dgm:prSet/>
      <dgm:spPr/>
      <dgm:t>
        <a:bodyPr/>
        <a:lstStyle/>
        <a:p>
          <a:pPr algn="ctr"/>
          <a:endParaRPr lang="en-IN"/>
        </a:p>
      </dgm:t>
    </dgm:pt>
    <dgm:pt modelId="{C9F4D9BA-D8C0-426F-9154-6E57BCA48144}">
      <dgm:prSet phldrT="[Text]"/>
      <dgm:spPr/>
      <dgm:t>
        <a:bodyPr/>
        <a:lstStyle/>
        <a:p>
          <a:pPr algn="ctr"/>
          <a:r>
            <a:rPr lang="en-IN" b="1" dirty="0" smtClean="0"/>
            <a:t>Hydroelectric projects</a:t>
          </a:r>
          <a:endParaRPr lang="en-IN" b="1" dirty="0"/>
        </a:p>
      </dgm:t>
    </dgm:pt>
    <dgm:pt modelId="{919F3F10-702E-4DBC-9CB8-836E4E3ECB90}" type="parTrans" cxnId="{CA2D17C3-5C05-44F0-971C-E687311C1538}">
      <dgm:prSet/>
      <dgm:spPr/>
      <dgm:t>
        <a:bodyPr/>
        <a:lstStyle/>
        <a:p>
          <a:pPr algn="ctr"/>
          <a:endParaRPr lang="en-IN"/>
        </a:p>
      </dgm:t>
    </dgm:pt>
    <dgm:pt modelId="{5525D3B3-93C2-4B68-9FAE-E47C04A009CD}" type="sibTrans" cxnId="{CA2D17C3-5C05-44F0-971C-E687311C1538}">
      <dgm:prSet/>
      <dgm:spPr/>
      <dgm:t>
        <a:bodyPr/>
        <a:lstStyle/>
        <a:p>
          <a:pPr algn="ctr"/>
          <a:endParaRPr lang="en-IN"/>
        </a:p>
      </dgm:t>
    </dgm:pt>
    <dgm:pt modelId="{892C1470-2986-41A9-95BB-5A04664D44B9}">
      <dgm:prSet phldrT="[Text]"/>
      <dgm:spPr/>
      <dgm:t>
        <a:bodyPr/>
        <a:lstStyle/>
        <a:p>
          <a:pPr algn="ctr"/>
          <a:r>
            <a:rPr lang="en-IN" b="1" dirty="0" smtClean="0"/>
            <a:t>Forest fires</a:t>
          </a:r>
          <a:endParaRPr lang="en-IN" b="1" dirty="0"/>
        </a:p>
      </dgm:t>
    </dgm:pt>
    <dgm:pt modelId="{C99F4610-AF12-4E53-B895-98158C6573E3}" type="parTrans" cxnId="{02F9A3B6-4AA6-49B4-84E9-C2A69631C2DE}">
      <dgm:prSet/>
      <dgm:spPr/>
      <dgm:t>
        <a:bodyPr/>
        <a:lstStyle/>
        <a:p>
          <a:pPr algn="ctr"/>
          <a:endParaRPr lang="en-IN"/>
        </a:p>
      </dgm:t>
    </dgm:pt>
    <dgm:pt modelId="{700BA09A-4883-47DE-A004-079A3D0C154F}" type="sibTrans" cxnId="{02F9A3B6-4AA6-49B4-84E9-C2A69631C2DE}">
      <dgm:prSet/>
      <dgm:spPr/>
      <dgm:t>
        <a:bodyPr/>
        <a:lstStyle/>
        <a:p>
          <a:pPr algn="ctr"/>
          <a:endParaRPr lang="en-IN"/>
        </a:p>
      </dgm:t>
    </dgm:pt>
    <dgm:pt modelId="{24927BEF-6960-42D4-A6DA-826917007976}">
      <dgm:prSet phldrT="[Text]"/>
      <dgm:spPr/>
      <dgm:t>
        <a:bodyPr/>
        <a:lstStyle/>
        <a:p>
          <a:pPr algn="ctr"/>
          <a:r>
            <a:rPr lang="en-IN" b="1" dirty="0" smtClean="0"/>
            <a:t>Mining</a:t>
          </a:r>
          <a:endParaRPr lang="en-IN" b="1" dirty="0"/>
        </a:p>
      </dgm:t>
    </dgm:pt>
    <dgm:pt modelId="{C4D0C6F1-68F3-4B23-B17C-38F29FE3CE49}" type="sibTrans" cxnId="{E12F7C8B-3F37-4E19-B81C-AF74D65BF2C3}">
      <dgm:prSet/>
      <dgm:spPr/>
      <dgm:t>
        <a:bodyPr/>
        <a:lstStyle/>
        <a:p>
          <a:pPr algn="ctr"/>
          <a:endParaRPr lang="en-IN"/>
        </a:p>
      </dgm:t>
    </dgm:pt>
    <dgm:pt modelId="{5B4FFF6E-5400-4778-99AD-C15110E55F5D}" type="parTrans" cxnId="{E12F7C8B-3F37-4E19-B81C-AF74D65BF2C3}">
      <dgm:prSet/>
      <dgm:spPr/>
      <dgm:t>
        <a:bodyPr/>
        <a:lstStyle/>
        <a:p>
          <a:pPr algn="ctr"/>
          <a:endParaRPr lang="en-IN"/>
        </a:p>
      </dgm:t>
    </dgm:pt>
    <dgm:pt modelId="{48FFC79D-4D4A-4AF8-96B7-B6E7531B4B12}" type="pres">
      <dgm:prSet presAssocID="{292F65FE-0254-48A4-BE2A-FDD3120F3415}" presName="Name0" presStyleCnt="0">
        <dgm:presLayoutVars>
          <dgm:dir/>
          <dgm:resizeHandles val="exact"/>
        </dgm:presLayoutVars>
      </dgm:prSet>
      <dgm:spPr/>
      <dgm:t>
        <a:bodyPr/>
        <a:lstStyle/>
        <a:p>
          <a:endParaRPr lang="en-IN"/>
        </a:p>
      </dgm:t>
    </dgm:pt>
    <dgm:pt modelId="{892DA524-CCE8-405D-8BE8-9D91483417AE}" type="pres">
      <dgm:prSet presAssocID="{2CB1C9A8-B3C7-4C43-BACD-1F58F0CF44D6}" presName="composite" presStyleCnt="0"/>
      <dgm:spPr/>
    </dgm:pt>
    <dgm:pt modelId="{FCED7E89-8797-4D74-AA37-FF00B7A24376}" type="pres">
      <dgm:prSet presAssocID="{2CB1C9A8-B3C7-4C43-BACD-1F58F0CF44D6}" presName="rect1" presStyleLbl="bgImgPlace1" presStyleIdx="0" presStyleCnt="4" custLinFactNeighborX="26740" custLinFactNeighborY="-1912"/>
      <dgm:spPr>
        <a:blipFill>
          <a:blip xmlns:r="http://schemas.openxmlformats.org/officeDocument/2006/relationships" r:embed="rId1">
            <a:extLst>
              <a:ext uri="{28A0092B-C50C-407E-A947-70E740481C1C}">
                <a14:useLocalDpi xmlns="" xmlns:a14="http://schemas.microsoft.com/office/drawing/2010/main" val="0"/>
              </a:ext>
            </a:extLst>
          </a:blip>
          <a:srcRect/>
          <a:stretch>
            <a:fillRect l="-22000" r="-22000"/>
          </a:stretch>
        </a:blipFill>
      </dgm:spPr>
    </dgm:pt>
    <dgm:pt modelId="{39BABEE6-E1F5-4ED0-8E21-B9D67AA3AF2A}" type="pres">
      <dgm:prSet presAssocID="{2CB1C9A8-B3C7-4C43-BACD-1F58F0CF44D6}" presName="wedgeRectCallout1" presStyleLbl="node1" presStyleIdx="0" presStyleCnt="4" custLinFactNeighborX="31918" custLinFactNeighborY="-1022">
        <dgm:presLayoutVars>
          <dgm:bulletEnabled val="1"/>
        </dgm:presLayoutVars>
      </dgm:prSet>
      <dgm:spPr/>
      <dgm:t>
        <a:bodyPr/>
        <a:lstStyle/>
        <a:p>
          <a:endParaRPr lang="en-IN"/>
        </a:p>
      </dgm:t>
    </dgm:pt>
    <dgm:pt modelId="{8729FAEF-BF5C-4AA6-9A6D-603530D59FA9}" type="pres">
      <dgm:prSet presAssocID="{33519593-7247-4E92-9CDB-462A19027A41}" presName="sibTrans" presStyleCnt="0"/>
      <dgm:spPr/>
    </dgm:pt>
    <dgm:pt modelId="{4EA2838F-A28B-42E9-9B77-59576A11ADFB}" type="pres">
      <dgm:prSet presAssocID="{24927BEF-6960-42D4-A6DA-826917007976}" presName="composite" presStyleCnt="0"/>
      <dgm:spPr/>
    </dgm:pt>
    <dgm:pt modelId="{EF36CB5C-C54E-4EDD-99AA-383601BD3E80}" type="pres">
      <dgm:prSet presAssocID="{24927BEF-6960-42D4-A6DA-826917007976}" presName="rect1" presStyleLbl="bgImgPlace1" presStyleIdx="1" presStyleCnt="4" custLinFactNeighborX="72756" custLinFactNeighborY="-1895"/>
      <dgm:spPr>
        <a:blipFill>
          <a:blip xmlns:r="http://schemas.openxmlformats.org/officeDocument/2006/relationships" r:embed="rId2">
            <a:extLst>
              <a:ext uri="{28A0092B-C50C-407E-A947-70E740481C1C}">
                <a14:useLocalDpi xmlns="" xmlns:a14="http://schemas.microsoft.com/office/drawing/2010/main" val="0"/>
              </a:ext>
            </a:extLst>
          </a:blip>
          <a:srcRect/>
          <a:stretch>
            <a:fillRect l="-12000" r="-12000"/>
          </a:stretch>
        </a:blipFill>
      </dgm:spPr>
    </dgm:pt>
    <dgm:pt modelId="{9712CDC6-2753-4076-8EE6-0A16DBC2A607}" type="pres">
      <dgm:prSet presAssocID="{24927BEF-6960-42D4-A6DA-826917007976}" presName="wedgeRectCallout1" presStyleLbl="node1" presStyleIdx="1" presStyleCnt="4" custLinFactNeighborX="71606" custLinFactNeighborY="-4048">
        <dgm:presLayoutVars>
          <dgm:bulletEnabled val="1"/>
        </dgm:presLayoutVars>
      </dgm:prSet>
      <dgm:spPr/>
      <dgm:t>
        <a:bodyPr/>
        <a:lstStyle/>
        <a:p>
          <a:endParaRPr lang="en-IN"/>
        </a:p>
      </dgm:t>
    </dgm:pt>
    <dgm:pt modelId="{AE5BA64F-DBFD-4934-A896-D34E1FD20DA5}" type="pres">
      <dgm:prSet presAssocID="{C4D0C6F1-68F3-4B23-B17C-38F29FE3CE49}" presName="sibTrans" presStyleCnt="0"/>
      <dgm:spPr/>
    </dgm:pt>
    <dgm:pt modelId="{FF3D2BC2-2F07-4B78-9F6F-13B90F3C3BFC}" type="pres">
      <dgm:prSet presAssocID="{C9F4D9BA-D8C0-426F-9154-6E57BCA48144}" presName="composite" presStyleCnt="0"/>
      <dgm:spPr/>
    </dgm:pt>
    <dgm:pt modelId="{41AB15D8-6ACD-4581-A1AC-8C6E8A841241}" type="pres">
      <dgm:prSet presAssocID="{C9F4D9BA-D8C0-426F-9154-6E57BCA48144}" presName="rect1" presStyleLbl="bgImgPlace1" presStyleIdx="2" presStyleCnt="4" custLinFactX="-100000" custLinFactY="37556" custLinFactNeighborX="-152492" custLinFactNeighborY="100000"/>
      <dgm:spPr>
        <a:blipFill>
          <a:blip xmlns:r="http://schemas.openxmlformats.org/officeDocument/2006/relationships" r:embed="rId3">
            <a:extLst>
              <a:ext uri="{28A0092B-C50C-407E-A947-70E740481C1C}">
                <a14:useLocalDpi xmlns="" xmlns:a14="http://schemas.microsoft.com/office/drawing/2010/main" val="0"/>
              </a:ext>
            </a:extLst>
          </a:blip>
          <a:srcRect/>
          <a:stretch>
            <a:fillRect l="-10000" r="-10000"/>
          </a:stretch>
        </a:blipFill>
      </dgm:spPr>
    </dgm:pt>
    <dgm:pt modelId="{CB0B74B6-984E-4001-AB30-4DBA694327E1}" type="pres">
      <dgm:prSet presAssocID="{C9F4D9BA-D8C0-426F-9154-6E57BCA48144}" presName="wedgeRectCallout1" presStyleLbl="node1" presStyleIdx="2" presStyleCnt="4" custLinFactX="-100000" custLinFactY="172914" custLinFactNeighborX="-170496" custLinFactNeighborY="200000">
        <dgm:presLayoutVars>
          <dgm:bulletEnabled val="1"/>
        </dgm:presLayoutVars>
      </dgm:prSet>
      <dgm:spPr/>
      <dgm:t>
        <a:bodyPr/>
        <a:lstStyle/>
        <a:p>
          <a:endParaRPr lang="en-IN"/>
        </a:p>
      </dgm:t>
    </dgm:pt>
    <dgm:pt modelId="{EAD18B1D-7431-4589-8EC4-35F1E06B913F}" type="pres">
      <dgm:prSet presAssocID="{5525D3B3-93C2-4B68-9FAE-E47C04A009CD}" presName="sibTrans" presStyleCnt="0"/>
      <dgm:spPr/>
    </dgm:pt>
    <dgm:pt modelId="{957C2DAE-2BB1-49CC-8AC6-754C7B863C53}" type="pres">
      <dgm:prSet presAssocID="{892C1470-2986-41A9-95BB-5A04664D44B9}" presName="composite" presStyleCnt="0"/>
      <dgm:spPr/>
    </dgm:pt>
    <dgm:pt modelId="{ACA3EA61-2244-475F-83CE-92F4768A47AF}" type="pres">
      <dgm:prSet presAssocID="{892C1470-2986-41A9-95BB-5A04664D44B9}" presName="rect1" presStyleLbl="bgImgPlace1" presStyleIdx="3" presStyleCnt="4" custLinFactX="15819" custLinFactNeighborX="100000" custLinFactNeighborY="2332"/>
      <dgm:spPr>
        <a:blipFill>
          <a:blip xmlns:r="http://schemas.openxmlformats.org/officeDocument/2006/relationships" r:embed="rId4">
            <a:extLst>
              <a:ext uri="{28A0092B-C50C-407E-A947-70E740481C1C}">
                <a14:useLocalDpi xmlns="" xmlns:a14="http://schemas.microsoft.com/office/drawing/2010/main" val="0"/>
              </a:ext>
            </a:extLst>
          </a:blip>
          <a:srcRect/>
          <a:stretch>
            <a:fillRect l="-10000" r="-10000"/>
          </a:stretch>
        </a:blipFill>
      </dgm:spPr>
    </dgm:pt>
    <dgm:pt modelId="{576CCF6C-483A-4CA8-A272-9625D1D171B5}" type="pres">
      <dgm:prSet presAssocID="{892C1470-2986-41A9-95BB-5A04664D44B9}" presName="wedgeRectCallout1" presStyleLbl="node1" presStyleIdx="3" presStyleCnt="4" custScaleX="99872" custLinFactX="19444" custLinFactNeighborX="100000" custLinFactNeighborY="-17647">
        <dgm:presLayoutVars>
          <dgm:bulletEnabled val="1"/>
        </dgm:presLayoutVars>
      </dgm:prSet>
      <dgm:spPr/>
      <dgm:t>
        <a:bodyPr/>
        <a:lstStyle/>
        <a:p>
          <a:endParaRPr lang="en-IN"/>
        </a:p>
      </dgm:t>
    </dgm:pt>
  </dgm:ptLst>
  <dgm:cxnLst>
    <dgm:cxn modelId="{CA2D17C3-5C05-44F0-971C-E687311C1538}" srcId="{292F65FE-0254-48A4-BE2A-FDD3120F3415}" destId="{C9F4D9BA-D8C0-426F-9154-6E57BCA48144}" srcOrd="2" destOrd="0" parTransId="{919F3F10-702E-4DBC-9CB8-836E4E3ECB90}" sibTransId="{5525D3B3-93C2-4B68-9FAE-E47C04A009CD}"/>
    <dgm:cxn modelId="{C27412CF-C357-4BF6-994A-C9CEC33EDAAC}" type="presOf" srcId="{C9F4D9BA-D8C0-426F-9154-6E57BCA48144}" destId="{CB0B74B6-984E-4001-AB30-4DBA694327E1}" srcOrd="0" destOrd="0" presId="urn:microsoft.com/office/officeart/2008/layout/BendingPictureCaptionList"/>
    <dgm:cxn modelId="{0BA75998-6766-4248-994C-A48DF91121A4}" type="presOf" srcId="{292F65FE-0254-48A4-BE2A-FDD3120F3415}" destId="{48FFC79D-4D4A-4AF8-96B7-B6E7531B4B12}" srcOrd="0" destOrd="0" presId="urn:microsoft.com/office/officeart/2008/layout/BendingPictureCaptionList"/>
    <dgm:cxn modelId="{1B9F8256-4D66-4114-9BFE-5F312EFF9D7E}" type="presOf" srcId="{2CB1C9A8-B3C7-4C43-BACD-1F58F0CF44D6}" destId="{39BABEE6-E1F5-4ED0-8E21-B9D67AA3AF2A}" srcOrd="0" destOrd="0" presId="urn:microsoft.com/office/officeart/2008/layout/BendingPictureCaptionList"/>
    <dgm:cxn modelId="{28813FA3-FCAE-41AB-B682-1A9CE235109A}" srcId="{292F65FE-0254-48A4-BE2A-FDD3120F3415}" destId="{2CB1C9A8-B3C7-4C43-BACD-1F58F0CF44D6}" srcOrd="0" destOrd="0" parTransId="{F6CA6A8B-9200-4174-8154-D3C57A91DA59}" sibTransId="{33519593-7247-4E92-9CDB-462A19027A41}"/>
    <dgm:cxn modelId="{E12F7C8B-3F37-4E19-B81C-AF74D65BF2C3}" srcId="{292F65FE-0254-48A4-BE2A-FDD3120F3415}" destId="{24927BEF-6960-42D4-A6DA-826917007976}" srcOrd="1" destOrd="0" parTransId="{5B4FFF6E-5400-4778-99AD-C15110E55F5D}" sibTransId="{C4D0C6F1-68F3-4B23-B17C-38F29FE3CE49}"/>
    <dgm:cxn modelId="{9820D9B0-D070-49FB-9E49-5E2019400031}" type="presOf" srcId="{892C1470-2986-41A9-95BB-5A04664D44B9}" destId="{576CCF6C-483A-4CA8-A272-9625D1D171B5}" srcOrd="0" destOrd="0" presId="urn:microsoft.com/office/officeart/2008/layout/BendingPictureCaptionList"/>
    <dgm:cxn modelId="{A5ED9DFD-0459-411F-947A-A343AF7A2A04}" type="presOf" srcId="{24927BEF-6960-42D4-A6DA-826917007976}" destId="{9712CDC6-2753-4076-8EE6-0A16DBC2A607}" srcOrd="0" destOrd="0" presId="urn:microsoft.com/office/officeart/2008/layout/BendingPictureCaptionList"/>
    <dgm:cxn modelId="{02F9A3B6-4AA6-49B4-84E9-C2A69631C2DE}" srcId="{292F65FE-0254-48A4-BE2A-FDD3120F3415}" destId="{892C1470-2986-41A9-95BB-5A04664D44B9}" srcOrd="3" destOrd="0" parTransId="{C99F4610-AF12-4E53-B895-98158C6573E3}" sibTransId="{700BA09A-4883-47DE-A004-079A3D0C154F}"/>
    <dgm:cxn modelId="{1E473940-9CA9-4FE3-9558-31A566E16DF0}" type="presParOf" srcId="{48FFC79D-4D4A-4AF8-96B7-B6E7531B4B12}" destId="{892DA524-CCE8-405D-8BE8-9D91483417AE}" srcOrd="0" destOrd="0" presId="urn:microsoft.com/office/officeart/2008/layout/BendingPictureCaptionList"/>
    <dgm:cxn modelId="{3E8C3D3D-CDF3-41A3-B787-69D5F55D8D58}" type="presParOf" srcId="{892DA524-CCE8-405D-8BE8-9D91483417AE}" destId="{FCED7E89-8797-4D74-AA37-FF00B7A24376}" srcOrd="0" destOrd="0" presId="urn:microsoft.com/office/officeart/2008/layout/BendingPictureCaptionList"/>
    <dgm:cxn modelId="{0B1E40B7-8C9C-4437-9EF2-A8CFF5979B7F}" type="presParOf" srcId="{892DA524-CCE8-405D-8BE8-9D91483417AE}" destId="{39BABEE6-E1F5-4ED0-8E21-B9D67AA3AF2A}" srcOrd="1" destOrd="0" presId="urn:microsoft.com/office/officeart/2008/layout/BendingPictureCaptionList"/>
    <dgm:cxn modelId="{2298C519-ACC0-4999-AF26-F57400B6E988}" type="presParOf" srcId="{48FFC79D-4D4A-4AF8-96B7-B6E7531B4B12}" destId="{8729FAEF-BF5C-4AA6-9A6D-603530D59FA9}" srcOrd="1" destOrd="0" presId="urn:microsoft.com/office/officeart/2008/layout/BendingPictureCaptionList"/>
    <dgm:cxn modelId="{EA46CE69-40B1-465D-851B-537E41B56D46}" type="presParOf" srcId="{48FFC79D-4D4A-4AF8-96B7-B6E7531B4B12}" destId="{4EA2838F-A28B-42E9-9B77-59576A11ADFB}" srcOrd="2" destOrd="0" presId="urn:microsoft.com/office/officeart/2008/layout/BendingPictureCaptionList"/>
    <dgm:cxn modelId="{8BAB4C27-4597-4B40-8F77-382FBEDDF90C}" type="presParOf" srcId="{4EA2838F-A28B-42E9-9B77-59576A11ADFB}" destId="{EF36CB5C-C54E-4EDD-99AA-383601BD3E80}" srcOrd="0" destOrd="0" presId="urn:microsoft.com/office/officeart/2008/layout/BendingPictureCaptionList"/>
    <dgm:cxn modelId="{826AB0BD-14C4-46C2-9984-742645FF1B6C}" type="presParOf" srcId="{4EA2838F-A28B-42E9-9B77-59576A11ADFB}" destId="{9712CDC6-2753-4076-8EE6-0A16DBC2A607}" srcOrd="1" destOrd="0" presId="urn:microsoft.com/office/officeart/2008/layout/BendingPictureCaptionList"/>
    <dgm:cxn modelId="{D1A70BA2-4172-49F2-8D60-DC12A02585FA}" type="presParOf" srcId="{48FFC79D-4D4A-4AF8-96B7-B6E7531B4B12}" destId="{AE5BA64F-DBFD-4934-A896-D34E1FD20DA5}" srcOrd="3" destOrd="0" presId="urn:microsoft.com/office/officeart/2008/layout/BendingPictureCaptionList"/>
    <dgm:cxn modelId="{881F4C56-C309-4130-AE1F-B49055E4D6BB}" type="presParOf" srcId="{48FFC79D-4D4A-4AF8-96B7-B6E7531B4B12}" destId="{FF3D2BC2-2F07-4B78-9F6F-13B90F3C3BFC}" srcOrd="4" destOrd="0" presId="urn:microsoft.com/office/officeart/2008/layout/BendingPictureCaptionList"/>
    <dgm:cxn modelId="{800B9E0A-4865-4713-8350-15AD9C3D5AB9}" type="presParOf" srcId="{FF3D2BC2-2F07-4B78-9F6F-13B90F3C3BFC}" destId="{41AB15D8-6ACD-4581-A1AC-8C6E8A841241}" srcOrd="0" destOrd="0" presId="urn:microsoft.com/office/officeart/2008/layout/BendingPictureCaptionList"/>
    <dgm:cxn modelId="{C62D7AB1-131D-4E73-A429-28C114AD8183}" type="presParOf" srcId="{FF3D2BC2-2F07-4B78-9F6F-13B90F3C3BFC}" destId="{CB0B74B6-984E-4001-AB30-4DBA694327E1}" srcOrd="1" destOrd="0" presId="urn:microsoft.com/office/officeart/2008/layout/BendingPictureCaptionList"/>
    <dgm:cxn modelId="{B8811006-D66E-4EF4-B662-272C41E24E7B}" type="presParOf" srcId="{48FFC79D-4D4A-4AF8-96B7-B6E7531B4B12}" destId="{EAD18B1D-7431-4589-8EC4-35F1E06B913F}" srcOrd="5" destOrd="0" presId="urn:microsoft.com/office/officeart/2008/layout/BendingPictureCaptionList"/>
    <dgm:cxn modelId="{838AF50B-5506-4A12-90F1-266E7D3076DF}" type="presParOf" srcId="{48FFC79D-4D4A-4AF8-96B7-B6E7531B4B12}" destId="{957C2DAE-2BB1-49CC-8AC6-754C7B863C53}" srcOrd="6" destOrd="0" presId="urn:microsoft.com/office/officeart/2008/layout/BendingPictureCaptionList"/>
    <dgm:cxn modelId="{76AF7E03-75F8-4F00-823C-17EE33D5C4E7}" type="presParOf" srcId="{957C2DAE-2BB1-49CC-8AC6-754C7B863C53}" destId="{ACA3EA61-2244-475F-83CE-92F4768A47AF}" srcOrd="0" destOrd="0" presId="urn:microsoft.com/office/officeart/2008/layout/BendingPictureCaptionList"/>
    <dgm:cxn modelId="{FE1C25F9-F45B-4AB6-96F4-E03399196C16}" type="presParOf" srcId="{957C2DAE-2BB1-49CC-8AC6-754C7B863C53}" destId="{576CCF6C-483A-4CA8-A272-9625D1D171B5}" srcOrd="1" destOrd="0" presId="urn:microsoft.com/office/officeart/2008/layout/BendingPictureCaptionList"/>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3FF74A9-76F0-4F32-8B26-0C98C88EA1C8}"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IN"/>
        </a:p>
      </dgm:t>
    </dgm:pt>
    <dgm:pt modelId="{828DEB55-3309-4E74-B870-6D0770E8CB08}">
      <dgm:prSet phldrT="[Text]" custT="1"/>
      <dgm:spPr/>
      <dgm:t>
        <a:bodyPr/>
        <a:lstStyle/>
        <a:p>
          <a:r>
            <a:rPr lang="en-IN" sz="1900" b="1" dirty="0" smtClean="0"/>
            <a:t>Threatens the survival of tribes</a:t>
          </a:r>
          <a:endParaRPr lang="en-IN" sz="1900" b="1" dirty="0"/>
        </a:p>
      </dgm:t>
    </dgm:pt>
    <dgm:pt modelId="{2037AC3B-294D-4A8C-B9CB-2CCB5CB3BB78}" type="parTrans" cxnId="{726261D7-8598-4A8F-91E6-E4EEC71224EF}">
      <dgm:prSet/>
      <dgm:spPr/>
      <dgm:t>
        <a:bodyPr/>
        <a:lstStyle/>
        <a:p>
          <a:endParaRPr lang="en-IN" b="1"/>
        </a:p>
      </dgm:t>
    </dgm:pt>
    <dgm:pt modelId="{DBFD3E4C-E1C2-44E0-B217-8691304F2AF7}" type="sibTrans" cxnId="{726261D7-8598-4A8F-91E6-E4EEC71224EF}">
      <dgm:prSet/>
      <dgm:spPr/>
      <dgm:t>
        <a:bodyPr/>
        <a:lstStyle/>
        <a:p>
          <a:endParaRPr lang="en-IN" b="1"/>
        </a:p>
      </dgm:t>
    </dgm:pt>
    <dgm:pt modelId="{E7B0088C-B3B8-4BD5-8F8D-CE6B6011558C}">
      <dgm:prSet phldrT="[Text]"/>
      <dgm:spPr/>
      <dgm:t>
        <a:bodyPr/>
        <a:lstStyle/>
        <a:p>
          <a:r>
            <a:rPr lang="en-IN" b="1" dirty="0" smtClean="0"/>
            <a:t>Reduces forest resources</a:t>
          </a:r>
          <a:endParaRPr lang="en-IN" b="1" dirty="0"/>
        </a:p>
      </dgm:t>
    </dgm:pt>
    <dgm:pt modelId="{D197B0DA-3180-49FC-956F-DA7782FF9CA2}" type="parTrans" cxnId="{FA5E179F-85F0-4591-B28A-DA5B5C10D9F0}">
      <dgm:prSet/>
      <dgm:spPr/>
      <dgm:t>
        <a:bodyPr/>
        <a:lstStyle/>
        <a:p>
          <a:endParaRPr lang="en-IN" b="1"/>
        </a:p>
      </dgm:t>
    </dgm:pt>
    <dgm:pt modelId="{5FD654DE-55A0-4EAE-9043-F7D378AD10A9}" type="sibTrans" cxnId="{FA5E179F-85F0-4591-B28A-DA5B5C10D9F0}">
      <dgm:prSet/>
      <dgm:spPr/>
      <dgm:t>
        <a:bodyPr/>
        <a:lstStyle/>
        <a:p>
          <a:endParaRPr lang="en-IN" b="1"/>
        </a:p>
      </dgm:t>
    </dgm:pt>
    <dgm:pt modelId="{EBE336AF-03B8-412C-9160-A4478B945058}">
      <dgm:prSet phldrT="[Text]" custT="1"/>
      <dgm:spPr/>
      <dgm:t>
        <a:bodyPr/>
        <a:lstStyle/>
        <a:p>
          <a:r>
            <a:rPr lang="en-IN" sz="1900" b="1" dirty="0" smtClean="0"/>
            <a:t>Contribut-es to global warning</a:t>
          </a:r>
          <a:endParaRPr lang="en-IN" sz="1900" b="1" dirty="0"/>
        </a:p>
      </dgm:t>
    </dgm:pt>
    <dgm:pt modelId="{1DAB3BE5-242C-457C-B0DE-F721D6FF0998}" type="parTrans" cxnId="{B835DBAC-1F0C-4A1C-858F-F5A8BA4517F0}">
      <dgm:prSet/>
      <dgm:spPr/>
      <dgm:t>
        <a:bodyPr/>
        <a:lstStyle/>
        <a:p>
          <a:endParaRPr lang="en-IN" b="1"/>
        </a:p>
      </dgm:t>
    </dgm:pt>
    <dgm:pt modelId="{629312AE-FCB4-4BAE-B6EF-43B6F0FE1DC9}" type="sibTrans" cxnId="{B835DBAC-1F0C-4A1C-858F-F5A8BA4517F0}">
      <dgm:prSet/>
      <dgm:spPr/>
      <dgm:t>
        <a:bodyPr/>
        <a:lstStyle/>
        <a:p>
          <a:endParaRPr lang="en-IN" b="1"/>
        </a:p>
      </dgm:t>
    </dgm:pt>
    <dgm:pt modelId="{7B83F4C7-0E57-4B20-90D0-EF1509EB67A5}">
      <dgm:prSet phldrT="[Text]" custT="1"/>
      <dgm:spPr/>
      <dgm:t>
        <a:bodyPr/>
        <a:lstStyle/>
        <a:p>
          <a:r>
            <a:rPr lang="en-IN" sz="1900" b="1" dirty="0" smtClean="0"/>
            <a:t>Runoff water &amp; floods</a:t>
          </a:r>
          <a:endParaRPr lang="en-IN" sz="1900" b="1" dirty="0"/>
        </a:p>
      </dgm:t>
    </dgm:pt>
    <dgm:pt modelId="{B97ACCEE-4EFA-4F1F-B4DD-703F1EC593A4}" type="parTrans" cxnId="{52D4ECE3-3A06-48CE-A2E3-9459FF96D700}">
      <dgm:prSet/>
      <dgm:spPr/>
      <dgm:t>
        <a:bodyPr/>
        <a:lstStyle/>
        <a:p>
          <a:endParaRPr lang="en-IN" b="1"/>
        </a:p>
      </dgm:t>
    </dgm:pt>
    <dgm:pt modelId="{D6DB742C-FB27-492A-8542-2B624F9B4626}" type="sibTrans" cxnId="{52D4ECE3-3A06-48CE-A2E3-9459FF96D700}">
      <dgm:prSet/>
      <dgm:spPr/>
      <dgm:t>
        <a:bodyPr/>
        <a:lstStyle/>
        <a:p>
          <a:endParaRPr lang="en-IN" b="1"/>
        </a:p>
      </dgm:t>
    </dgm:pt>
    <dgm:pt modelId="{E4759201-6827-4F43-982E-73E8BF8E7196}">
      <dgm:prSet phldrT="[Text]" custT="1"/>
      <dgm:spPr/>
      <dgm:t>
        <a:bodyPr/>
        <a:lstStyle/>
        <a:p>
          <a:r>
            <a:rPr lang="en-IN" sz="2000" b="1" dirty="0" smtClean="0"/>
            <a:t>Soil erosion</a:t>
          </a:r>
          <a:endParaRPr lang="en-IN" sz="2000" b="1" dirty="0"/>
        </a:p>
      </dgm:t>
    </dgm:pt>
    <dgm:pt modelId="{A0F406BB-EBBE-41C4-B54C-E355B8484B02}" type="parTrans" cxnId="{CBEA920B-811E-40B0-A7D5-7E14C40D1545}">
      <dgm:prSet/>
      <dgm:spPr/>
      <dgm:t>
        <a:bodyPr/>
        <a:lstStyle/>
        <a:p>
          <a:endParaRPr lang="en-IN" b="1"/>
        </a:p>
      </dgm:t>
    </dgm:pt>
    <dgm:pt modelId="{D1F14159-6095-4F83-B670-AF1977C49E66}" type="sibTrans" cxnId="{CBEA920B-811E-40B0-A7D5-7E14C40D1545}">
      <dgm:prSet/>
      <dgm:spPr/>
      <dgm:t>
        <a:bodyPr/>
        <a:lstStyle/>
        <a:p>
          <a:endParaRPr lang="en-IN" b="1"/>
        </a:p>
      </dgm:t>
    </dgm:pt>
    <dgm:pt modelId="{B7181F2B-914F-4899-867D-1E8E30ED3D65}">
      <dgm:prSet phldrT="[Text]"/>
      <dgm:spPr/>
      <dgm:t>
        <a:bodyPr/>
        <a:lstStyle/>
        <a:p>
          <a:r>
            <a:rPr lang="en-IN" b="1" dirty="0" smtClean="0"/>
            <a:t>Extinction of organisms</a:t>
          </a:r>
          <a:endParaRPr lang="en-IN" b="1" dirty="0"/>
        </a:p>
      </dgm:t>
    </dgm:pt>
    <dgm:pt modelId="{8528BE17-24FF-42DF-8AF1-D0AD75BFF8D4}" type="parTrans" cxnId="{6B7DAC06-0FFE-446C-8EE2-4EA5AA1350E3}">
      <dgm:prSet/>
      <dgm:spPr/>
      <dgm:t>
        <a:bodyPr/>
        <a:lstStyle/>
        <a:p>
          <a:endParaRPr lang="en-IN" b="1"/>
        </a:p>
      </dgm:t>
    </dgm:pt>
    <dgm:pt modelId="{56353120-CBD4-4F54-88FC-4FBF5C7FF1EC}" type="sibTrans" cxnId="{6B7DAC06-0FFE-446C-8EE2-4EA5AA1350E3}">
      <dgm:prSet/>
      <dgm:spPr/>
      <dgm:t>
        <a:bodyPr/>
        <a:lstStyle/>
        <a:p>
          <a:endParaRPr lang="en-IN" b="1"/>
        </a:p>
      </dgm:t>
    </dgm:pt>
    <dgm:pt modelId="{59B102B2-E731-4643-B174-01EBB8F44A1B}" type="pres">
      <dgm:prSet presAssocID="{A3FF74A9-76F0-4F32-8B26-0C98C88EA1C8}" presName="CompostProcess" presStyleCnt="0">
        <dgm:presLayoutVars>
          <dgm:dir/>
          <dgm:resizeHandles val="exact"/>
        </dgm:presLayoutVars>
      </dgm:prSet>
      <dgm:spPr/>
      <dgm:t>
        <a:bodyPr/>
        <a:lstStyle/>
        <a:p>
          <a:endParaRPr lang="en-IN"/>
        </a:p>
      </dgm:t>
    </dgm:pt>
    <dgm:pt modelId="{614015A3-FEFF-47F3-A1EE-19F57A99844F}" type="pres">
      <dgm:prSet presAssocID="{A3FF74A9-76F0-4F32-8B26-0C98C88EA1C8}" presName="arrow" presStyleLbl="bgShp" presStyleIdx="0" presStyleCnt="1" custFlipVert="0" custFlipHor="1" custScaleX="601" custScaleY="2586" custLinFactNeighborX="67472" custLinFactNeighborY="-70056"/>
      <dgm:spPr/>
    </dgm:pt>
    <dgm:pt modelId="{8C6BE763-3F0C-4267-ADC8-76213D52DD03}" type="pres">
      <dgm:prSet presAssocID="{A3FF74A9-76F0-4F32-8B26-0C98C88EA1C8}" presName="linearProcess" presStyleCnt="0"/>
      <dgm:spPr/>
    </dgm:pt>
    <dgm:pt modelId="{6997D4A2-D95E-4CCF-BD10-BE895DA0E76F}" type="pres">
      <dgm:prSet presAssocID="{828DEB55-3309-4E74-B870-6D0770E8CB08}" presName="textNode" presStyleLbl="node1" presStyleIdx="0" presStyleCnt="6" custScaleX="751318" custLinFactX="1597733" custLinFactNeighborX="1600000" custLinFactNeighborY="57978">
        <dgm:presLayoutVars>
          <dgm:bulletEnabled val="1"/>
        </dgm:presLayoutVars>
      </dgm:prSet>
      <dgm:spPr/>
      <dgm:t>
        <a:bodyPr/>
        <a:lstStyle/>
        <a:p>
          <a:endParaRPr lang="en-IN"/>
        </a:p>
      </dgm:t>
    </dgm:pt>
    <dgm:pt modelId="{880E3FC3-1BA2-4823-945D-4CED5A990EA6}" type="pres">
      <dgm:prSet presAssocID="{DBFD3E4C-E1C2-44E0-B217-8691304F2AF7}" presName="sibTrans" presStyleCnt="0"/>
      <dgm:spPr/>
    </dgm:pt>
    <dgm:pt modelId="{7E1F8B5D-187B-4853-BC7F-5D402C3A4E9D}" type="pres">
      <dgm:prSet presAssocID="{E7B0088C-B3B8-4BD5-8F8D-CE6B6011558C}" presName="textNode" presStyleLbl="node1" presStyleIdx="1" presStyleCnt="6" custScaleX="823415" custLinFactX="-424776" custLinFactNeighborX="-500000" custLinFactNeighborY="55867">
        <dgm:presLayoutVars>
          <dgm:bulletEnabled val="1"/>
        </dgm:presLayoutVars>
      </dgm:prSet>
      <dgm:spPr/>
      <dgm:t>
        <a:bodyPr/>
        <a:lstStyle/>
        <a:p>
          <a:endParaRPr lang="en-IN"/>
        </a:p>
      </dgm:t>
    </dgm:pt>
    <dgm:pt modelId="{85A6908F-E637-49F8-9823-051E83ED9FBB}" type="pres">
      <dgm:prSet presAssocID="{5FD654DE-55A0-4EAE-9043-F7D378AD10A9}" presName="sibTrans" presStyleCnt="0"/>
      <dgm:spPr/>
    </dgm:pt>
    <dgm:pt modelId="{56759587-1CDD-462F-8D1F-0C81CE55E6E0}" type="pres">
      <dgm:prSet presAssocID="{EBE336AF-03B8-412C-9160-A4478B945058}" presName="textNode" presStyleLbl="node1" presStyleIdx="2" presStyleCnt="6" custScaleX="721213" custScaleY="99573" custLinFactX="1449992" custLinFactNeighborX="1500000" custLinFactNeighborY="59311">
        <dgm:presLayoutVars>
          <dgm:bulletEnabled val="1"/>
        </dgm:presLayoutVars>
      </dgm:prSet>
      <dgm:spPr/>
      <dgm:t>
        <a:bodyPr/>
        <a:lstStyle/>
        <a:p>
          <a:endParaRPr lang="en-IN"/>
        </a:p>
      </dgm:t>
    </dgm:pt>
    <dgm:pt modelId="{6757868F-307F-43F1-A1C6-FF3F4AB686F2}" type="pres">
      <dgm:prSet presAssocID="{629312AE-FCB4-4BAE-B6EF-43B6F0FE1DC9}" presName="sibTrans" presStyleCnt="0"/>
      <dgm:spPr/>
    </dgm:pt>
    <dgm:pt modelId="{90D28490-7CFB-4435-8CA7-C06B4394C77C}" type="pres">
      <dgm:prSet presAssocID="{7B83F4C7-0E57-4B20-90D0-EF1509EB67A5}" presName="textNode" presStyleLbl="node1" presStyleIdx="3" presStyleCnt="6" custScaleX="850088" custScaleY="99169" custLinFactX="-1913473" custLinFactNeighborX="-2000000" custLinFactNeighborY="-59937">
        <dgm:presLayoutVars>
          <dgm:bulletEnabled val="1"/>
        </dgm:presLayoutVars>
      </dgm:prSet>
      <dgm:spPr/>
      <dgm:t>
        <a:bodyPr/>
        <a:lstStyle/>
        <a:p>
          <a:endParaRPr lang="en-IN"/>
        </a:p>
      </dgm:t>
    </dgm:pt>
    <dgm:pt modelId="{E97CF0B2-2F09-4787-B668-C0986B50A890}" type="pres">
      <dgm:prSet presAssocID="{D6DB742C-FB27-492A-8542-2B624F9B4626}" presName="sibTrans" presStyleCnt="0"/>
      <dgm:spPr/>
    </dgm:pt>
    <dgm:pt modelId="{4A0B421D-A95D-42A1-A2B0-BC9999521100}" type="pres">
      <dgm:prSet presAssocID="{E4759201-6827-4F43-982E-73E8BF8E7196}" presName="textNode" presStyleLbl="node1" presStyleIdx="4" presStyleCnt="6" custScaleX="757767" custLinFactX="-1413082" custLinFactNeighborX="-1500000" custLinFactNeighborY="-59522">
        <dgm:presLayoutVars>
          <dgm:bulletEnabled val="1"/>
        </dgm:presLayoutVars>
      </dgm:prSet>
      <dgm:spPr/>
      <dgm:t>
        <a:bodyPr/>
        <a:lstStyle/>
        <a:p>
          <a:endParaRPr lang="en-IN"/>
        </a:p>
      </dgm:t>
    </dgm:pt>
    <dgm:pt modelId="{2E2C7A69-F3F1-422D-997B-65838AEACD49}" type="pres">
      <dgm:prSet presAssocID="{D1F14159-6095-4F83-B670-AF1977C49E66}" presName="sibTrans" presStyleCnt="0"/>
      <dgm:spPr/>
    </dgm:pt>
    <dgm:pt modelId="{03F16615-8630-454F-A00F-1741A52C73C3}" type="pres">
      <dgm:prSet presAssocID="{B7181F2B-914F-4899-867D-1E8E30ED3D65}" presName="textNode" presStyleLbl="node1" presStyleIdx="5" presStyleCnt="6" custScaleX="701879" custScaleY="101439" custLinFactX="-770829" custLinFactNeighborX="-800000" custLinFactNeighborY="-59506">
        <dgm:presLayoutVars>
          <dgm:bulletEnabled val="1"/>
        </dgm:presLayoutVars>
      </dgm:prSet>
      <dgm:spPr/>
      <dgm:t>
        <a:bodyPr/>
        <a:lstStyle/>
        <a:p>
          <a:endParaRPr lang="en-IN"/>
        </a:p>
      </dgm:t>
    </dgm:pt>
  </dgm:ptLst>
  <dgm:cxnLst>
    <dgm:cxn modelId="{98963DCE-5C96-4F1D-8C5C-D8844DDCD797}" type="presOf" srcId="{A3FF74A9-76F0-4F32-8B26-0C98C88EA1C8}" destId="{59B102B2-E731-4643-B174-01EBB8F44A1B}" srcOrd="0" destOrd="0" presId="urn:microsoft.com/office/officeart/2005/8/layout/hProcess9"/>
    <dgm:cxn modelId="{CC2C2102-9AA2-493C-A54F-8BA7CE49A604}" type="presOf" srcId="{E4759201-6827-4F43-982E-73E8BF8E7196}" destId="{4A0B421D-A95D-42A1-A2B0-BC9999521100}" srcOrd="0" destOrd="0" presId="urn:microsoft.com/office/officeart/2005/8/layout/hProcess9"/>
    <dgm:cxn modelId="{11A9A0BC-B436-4274-BD8A-28EC69A657BC}" type="presOf" srcId="{828DEB55-3309-4E74-B870-6D0770E8CB08}" destId="{6997D4A2-D95E-4CCF-BD10-BE895DA0E76F}" srcOrd="0" destOrd="0" presId="urn:microsoft.com/office/officeart/2005/8/layout/hProcess9"/>
    <dgm:cxn modelId="{ADBDDCD9-5F99-4A51-B3E5-0840D0BBA84B}" type="presOf" srcId="{7B83F4C7-0E57-4B20-90D0-EF1509EB67A5}" destId="{90D28490-7CFB-4435-8CA7-C06B4394C77C}" srcOrd="0" destOrd="0" presId="urn:microsoft.com/office/officeart/2005/8/layout/hProcess9"/>
    <dgm:cxn modelId="{FA5E179F-85F0-4591-B28A-DA5B5C10D9F0}" srcId="{A3FF74A9-76F0-4F32-8B26-0C98C88EA1C8}" destId="{E7B0088C-B3B8-4BD5-8F8D-CE6B6011558C}" srcOrd="1" destOrd="0" parTransId="{D197B0DA-3180-49FC-956F-DA7782FF9CA2}" sibTransId="{5FD654DE-55A0-4EAE-9043-F7D378AD10A9}"/>
    <dgm:cxn modelId="{726261D7-8598-4A8F-91E6-E4EEC71224EF}" srcId="{A3FF74A9-76F0-4F32-8B26-0C98C88EA1C8}" destId="{828DEB55-3309-4E74-B870-6D0770E8CB08}" srcOrd="0" destOrd="0" parTransId="{2037AC3B-294D-4A8C-B9CB-2CCB5CB3BB78}" sibTransId="{DBFD3E4C-E1C2-44E0-B217-8691304F2AF7}"/>
    <dgm:cxn modelId="{6B7DAC06-0FFE-446C-8EE2-4EA5AA1350E3}" srcId="{A3FF74A9-76F0-4F32-8B26-0C98C88EA1C8}" destId="{B7181F2B-914F-4899-867D-1E8E30ED3D65}" srcOrd="5" destOrd="0" parTransId="{8528BE17-24FF-42DF-8AF1-D0AD75BFF8D4}" sibTransId="{56353120-CBD4-4F54-88FC-4FBF5C7FF1EC}"/>
    <dgm:cxn modelId="{CBEA920B-811E-40B0-A7D5-7E14C40D1545}" srcId="{A3FF74A9-76F0-4F32-8B26-0C98C88EA1C8}" destId="{E4759201-6827-4F43-982E-73E8BF8E7196}" srcOrd="4" destOrd="0" parTransId="{A0F406BB-EBBE-41C4-B54C-E355B8484B02}" sibTransId="{D1F14159-6095-4F83-B670-AF1977C49E66}"/>
    <dgm:cxn modelId="{8E8B665F-D9B5-4782-AB86-FAA2E341B05C}" type="presOf" srcId="{B7181F2B-914F-4899-867D-1E8E30ED3D65}" destId="{03F16615-8630-454F-A00F-1741A52C73C3}" srcOrd="0" destOrd="0" presId="urn:microsoft.com/office/officeart/2005/8/layout/hProcess9"/>
    <dgm:cxn modelId="{C77A3F01-A63A-43B9-BC57-26407C63F2DA}" type="presOf" srcId="{EBE336AF-03B8-412C-9160-A4478B945058}" destId="{56759587-1CDD-462F-8D1F-0C81CE55E6E0}" srcOrd="0" destOrd="0" presId="urn:microsoft.com/office/officeart/2005/8/layout/hProcess9"/>
    <dgm:cxn modelId="{B835DBAC-1F0C-4A1C-858F-F5A8BA4517F0}" srcId="{A3FF74A9-76F0-4F32-8B26-0C98C88EA1C8}" destId="{EBE336AF-03B8-412C-9160-A4478B945058}" srcOrd="2" destOrd="0" parTransId="{1DAB3BE5-242C-457C-B0DE-F721D6FF0998}" sibTransId="{629312AE-FCB4-4BAE-B6EF-43B6F0FE1DC9}"/>
    <dgm:cxn modelId="{7FD5AD6E-2859-4CB0-8CCB-FD0E92E33E82}" type="presOf" srcId="{E7B0088C-B3B8-4BD5-8F8D-CE6B6011558C}" destId="{7E1F8B5D-187B-4853-BC7F-5D402C3A4E9D}" srcOrd="0" destOrd="0" presId="urn:microsoft.com/office/officeart/2005/8/layout/hProcess9"/>
    <dgm:cxn modelId="{52D4ECE3-3A06-48CE-A2E3-9459FF96D700}" srcId="{A3FF74A9-76F0-4F32-8B26-0C98C88EA1C8}" destId="{7B83F4C7-0E57-4B20-90D0-EF1509EB67A5}" srcOrd="3" destOrd="0" parTransId="{B97ACCEE-4EFA-4F1F-B4DD-703F1EC593A4}" sibTransId="{D6DB742C-FB27-492A-8542-2B624F9B4626}"/>
    <dgm:cxn modelId="{8D7B374B-A3E0-4DAC-A661-0E187857C7BA}" type="presParOf" srcId="{59B102B2-E731-4643-B174-01EBB8F44A1B}" destId="{614015A3-FEFF-47F3-A1EE-19F57A99844F}" srcOrd="0" destOrd="0" presId="urn:microsoft.com/office/officeart/2005/8/layout/hProcess9"/>
    <dgm:cxn modelId="{DA5FE7E0-C77E-4EBA-8815-47CC6F6122BB}" type="presParOf" srcId="{59B102B2-E731-4643-B174-01EBB8F44A1B}" destId="{8C6BE763-3F0C-4267-ADC8-76213D52DD03}" srcOrd="1" destOrd="0" presId="urn:microsoft.com/office/officeart/2005/8/layout/hProcess9"/>
    <dgm:cxn modelId="{EC667345-723C-444B-8759-1CEEF8C2D423}" type="presParOf" srcId="{8C6BE763-3F0C-4267-ADC8-76213D52DD03}" destId="{6997D4A2-D95E-4CCF-BD10-BE895DA0E76F}" srcOrd="0" destOrd="0" presId="urn:microsoft.com/office/officeart/2005/8/layout/hProcess9"/>
    <dgm:cxn modelId="{07B18DBB-8BE8-48AF-8AD3-43D33E329AF5}" type="presParOf" srcId="{8C6BE763-3F0C-4267-ADC8-76213D52DD03}" destId="{880E3FC3-1BA2-4823-945D-4CED5A990EA6}" srcOrd="1" destOrd="0" presId="urn:microsoft.com/office/officeart/2005/8/layout/hProcess9"/>
    <dgm:cxn modelId="{655129A8-21AF-43A7-ADF2-ADD95808B948}" type="presParOf" srcId="{8C6BE763-3F0C-4267-ADC8-76213D52DD03}" destId="{7E1F8B5D-187B-4853-BC7F-5D402C3A4E9D}" srcOrd="2" destOrd="0" presId="urn:microsoft.com/office/officeart/2005/8/layout/hProcess9"/>
    <dgm:cxn modelId="{002E098E-753B-433C-9121-04849A5BDBD6}" type="presParOf" srcId="{8C6BE763-3F0C-4267-ADC8-76213D52DD03}" destId="{85A6908F-E637-49F8-9823-051E83ED9FBB}" srcOrd="3" destOrd="0" presId="urn:microsoft.com/office/officeart/2005/8/layout/hProcess9"/>
    <dgm:cxn modelId="{3FB98FC6-105E-4D96-A95C-51DD542C1323}" type="presParOf" srcId="{8C6BE763-3F0C-4267-ADC8-76213D52DD03}" destId="{56759587-1CDD-462F-8D1F-0C81CE55E6E0}" srcOrd="4" destOrd="0" presId="urn:microsoft.com/office/officeart/2005/8/layout/hProcess9"/>
    <dgm:cxn modelId="{9949BEDB-00D2-413B-BCF3-952931647158}" type="presParOf" srcId="{8C6BE763-3F0C-4267-ADC8-76213D52DD03}" destId="{6757868F-307F-43F1-A1C6-FF3F4AB686F2}" srcOrd="5" destOrd="0" presId="urn:microsoft.com/office/officeart/2005/8/layout/hProcess9"/>
    <dgm:cxn modelId="{0B22CD28-2613-4BB0-9281-74E5BB115755}" type="presParOf" srcId="{8C6BE763-3F0C-4267-ADC8-76213D52DD03}" destId="{90D28490-7CFB-4435-8CA7-C06B4394C77C}" srcOrd="6" destOrd="0" presId="urn:microsoft.com/office/officeart/2005/8/layout/hProcess9"/>
    <dgm:cxn modelId="{F4980F4F-F37D-41D4-B4D1-F96D7BE81717}" type="presParOf" srcId="{8C6BE763-3F0C-4267-ADC8-76213D52DD03}" destId="{E97CF0B2-2F09-4787-B668-C0986B50A890}" srcOrd="7" destOrd="0" presId="urn:microsoft.com/office/officeart/2005/8/layout/hProcess9"/>
    <dgm:cxn modelId="{AFDD1668-27A1-4B7F-A551-259A164A9FD3}" type="presParOf" srcId="{8C6BE763-3F0C-4267-ADC8-76213D52DD03}" destId="{4A0B421D-A95D-42A1-A2B0-BC9999521100}" srcOrd="8" destOrd="0" presId="urn:microsoft.com/office/officeart/2005/8/layout/hProcess9"/>
    <dgm:cxn modelId="{84244AAD-0B12-4718-BFE7-78FE5F5B69D6}" type="presParOf" srcId="{8C6BE763-3F0C-4267-ADC8-76213D52DD03}" destId="{2E2C7A69-F3F1-422D-997B-65838AEACD49}" srcOrd="9" destOrd="0" presId="urn:microsoft.com/office/officeart/2005/8/layout/hProcess9"/>
    <dgm:cxn modelId="{7ADB4BC5-4D4D-452F-AA22-58F21B481BEE}" type="presParOf" srcId="{8C6BE763-3F0C-4267-ADC8-76213D52DD03}" destId="{03F16615-8630-454F-A00F-1741A52C73C3}" srcOrd="10" destOrd="0" presId="urn:microsoft.com/office/officeart/2005/8/layout/hProcess9"/>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F755D3-3A1C-43D3-8B13-62C87F3396E1}">
      <dsp:nvSpPr>
        <dsp:cNvPr id="0" name=""/>
        <dsp:cNvSpPr/>
      </dsp:nvSpPr>
      <dsp:spPr>
        <a:xfrm>
          <a:off x="4257258" y="2126283"/>
          <a:ext cx="1640575" cy="1640575"/>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3200" b="0" i="0" u="none" strike="noStrike" kern="1200" cap="none" normalizeH="0" baseline="0" dirty="0" smtClean="0">
              <a:ln>
                <a:noFill/>
              </a:ln>
              <a:solidFill>
                <a:schemeClr val="tx1"/>
              </a:solidFill>
              <a:effectLst/>
              <a:latin typeface="Arial" panose="020B0604020202020204" pitchFamily="34" charset="0"/>
            </a:rPr>
            <a:t>Types</a:t>
          </a:r>
        </a:p>
      </dsp:txBody>
      <dsp:txXfrm>
        <a:off x="4497515" y="2366540"/>
        <a:ext cx="1160061" cy="1160061"/>
      </dsp:txXfrm>
    </dsp:sp>
    <dsp:sp modelId="{644CCAB7-C184-4DA4-877F-79287F91DF1D}">
      <dsp:nvSpPr>
        <dsp:cNvPr id="0" name=""/>
        <dsp:cNvSpPr/>
      </dsp:nvSpPr>
      <dsp:spPr>
        <a:xfrm rot="16200000">
          <a:off x="4797312" y="1831552"/>
          <a:ext cx="560466" cy="28995"/>
        </a:xfrm>
        <a:custGeom>
          <a:avLst/>
          <a:gdLst/>
          <a:ahLst/>
          <a:cxnLst/>
          <a:rect l="0" t="0" r="0" b="0"/>
          <a:pathLst>
            <a:path>
              <a:moveTo>
                <a:pt x="0" y="14497"/>
              </a:moveTo>
              <a:lnTo>
                <a:pt x="560466" y="1449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a:off x="5063534" y="1832038"/>
        <a:ext cx="28023" cy="28023"/>
      </dsp:txXfrm>
    </dsp:sp>
    <dsp:sp modelId="{BA058C7C-D9D9-48EF-9C3D-707C3667DCB5}">
      <dsp:nvSpPr>
        <dsp:cNvPr id="0" name=""/>
        <dsp:cNvSpPr/>
      </dsp:nvSpPr>
      <dsp:spPr>
        <a:xfrm>
          <a:off x="3960707" y="54010"/>
          <a:ext cx="2233676" cy="1511806"/>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kern="1200" cap="none" normalizeH="0" baseline="0" dirty="0" smtClean="0">
              <a:ln>
                <a:noFill/>
              </a:ln>
              <a:solidFill>
                <a:schemeClr val="tx1"/>
              </a:solidFill>
              <a:effectLst/>
              <a:latin typeface="+mj-lt"/>
            </a:rPr>
            <a:t>Deforestation</a:t>
          </a:r>
        </a:p>
      </dsp:txBody>
      <dsp:txXfrm>
        <a:off x="4287821" y="275409"/>
        <a:ext cx="1579448" cy="1069008"/>
      </dsp:txXfrm>
    </dsp:sp>
    <dsp:sp modelId="{832615B1-12D2-4BBF-9923-2642B2A0CF1E}">
      <dsp:nvSpPr>
        <dsp:cNvPr id="0" name=""/>
        <dsp:cNvSpPr/>
      </dsp:nvSpPr>
      <dsp:spPr>
        <a:xfrm rot="20570414">
          <a:off x="5852462" y="2631353"/>
          <a:ext cx="397951" cy="28995"/>
        </a:xfrm>
        <a:custGeom>
          <a:avLst/>
          <a:gdLst/>
          <a:ahLst/>
          <a:cxnLst/>
          <a:rect l="0" t="0" r="0" b="0"/>
          <a:pathLst>
            <a:path>
              <a:moveTo>
                <a:pt x="0" y="14497"/>
              </a:moveTo>
              <a:lnTo>
                <a:pt x="397951" y="1449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a:off x="6041489" y="2635902"/>
        <a:ext cx="19897" cy="19897"/>
      </dsp:txXfrm>
    </dsp:sp>
    <dsp:sp modelId="{07C6289C-EBD3-46E8-B8B9-851C40A52CF8}">
      <dsp:nvSpPr>
        <dsp:cNvPr id="0" name=""/>
        <dsp:cNvSpPr/>
      </dsp:nvSpPr>
      <dsp:spPr>
        <a:xfrm>
          <a:off x="6139555" y="1433469"/>
          <a:ext cx="2363380" cy="1640575"/>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kern="1200" cap="none" normalizeH="0" baseline="0" dirty="0" smtClean="0">
              <a:ln>
                <a:noFill/>
              </a:ln>
              <a:solidFill>
                <a:schemeClr val="tx1"/>
              </a:solidFill>
              <a:effectLst/>
              <a:latin typeface="+mj-lt"/>
              <a:cs typeface="Arial" panose="020B0604020202020204" pitchFamily="34" charset="0"/>
            </a:rPr>
            <a:t>Desertification</a:t>
          </a:r>
          <a:endParaRPr kumimoji="0" lang="en-US" sz="1700" b="0" i="0" u="none" strike="noStrike" kern="1200" cap="none" normalizeH="0" baseline="0" dirty="0" smtClean="0">
            <a:ln>
              <a:noFill/>
            </a:ln>
            <a:solidFill>
              <a:schemeClr val="tx1"/>
            </a:solidFill>
            <a:effectLst/>
            <a:latin typeface="+mj-lt"/>
            <a:cs typeface="Arial" panose="020B0604020202020204" pitchFamily="34" charset="0"/>
          </a:endParaRPr>
        </a:p>
      </dsp:txBody>
      <dsp:txXfrm>
        <a:off x="6485664" y="1673726"/>
        <a:ext cx="1671162" cy="1160061"/>
      </dsp:txXfrm>
    </dsp:sp>
    <dsp:sp modelId="{439AC94F-6DC4-432A-809B-E81696E8A1A4}">
      <dsp:nvSpPr>
        <dsp:cNvPr id="0" name=""/>
        <dsp:cNvSpPr/>
      </dsp:nvSpPr>
      <dsp:spPr>
        <a:xfrm rot="2890555">
          <a:off x="5546187" y="3718632"/>
          <a:ext cx="470435" cy="28995"/>
        </a:xfrm>
        <a:custGeom>
          <a:avLst/>
          <a:gdLst/>
          <a:ahLst/>
          <a:cxnLst/>
          <a:rect l="0" t="0" r="0" b="0"/>
          <a:pathLst>
            <a:path>
              <a:moveTo>
                <a:pt x="0" y="14497"/>
              </a:moveTo>
              <a:lnTo>
                <a:pt x="470435" y="1449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a:off x="5769644" y="3721368"/>
        <a:ext cx="23521" cy="23521"/>
      </dsp:txXfrm>
    </dsp:sp>
    <dsp:sp modelId="{83CA252D-B252-4843-81B5-6205F29C478E}">
      <dsp:nvSpPr>
        <dsp:cNvPr id="0" name=""/>
        <dsp:cNvSpPr/>
      </dsp:nvSpPr>
      <dsp:spPr>
        <a:xfrm>
          <a:off x="5466661" y="3766231"/>
          <a:ext cx="2156815" cy="1640575"/>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kern="1200" cap="none" normalizeH="0" baseline="0" dirty="0" smtClean="0">
              <a:ln>
                <a:noFill/>
              </a:ln>
              <a:solidFill>
                <a:schemeClr val="tx1"/>
              </a:solidFill>
              <a:effectLst/>
              <a:latin typeface="+mj-lt"/>
            </a:rPr>
            <a:t>Extinction</a:t>
          </a:r>
        </a:p>
      </dsp:txBody>
      <dsp:txXfrm>
        <a:off x="5782519" y="4006488"/>
        <a:ext cx="1525099" cy="1160061"/>
      </dsp:txXfrm>
    </dsp:sp>
    <dsp:sp modelId="{14D646D6-BB04-404C-A498-8C3FC0FD8992}">
      <dsp:nvSpPr>
        <dsp:cNvPr id="0" name=""/>
        <dsp:cNvSpPr/>
      </dsp:nvSpPr>
      <dsp:spPr>
        <a:xfrm rot="7793820">
          <a:off x="4217296" y="3717560"/>
          <a:ext cx="407100" cy="28995"/>
        </a:xfrm>
        <a:custGeom>
          <a:avLst/>
          <a:gdLst/>
          <a:ahLst/>
          <a:cxnLst/>
          <a:rect l="0" t="0" r="0" b="0"/>
          <a:pathLst>
            <a:path>
              <a:moveTo>
                <a:pt x="0" y="14497"/>
              </a:moveTo>
              <a:lnTo>
                <a:pt x="407100" y="1449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rot="10800000">
        <a:off x="4410669" y="3721880"/>
        <a:ext cx="20355" cy="20355"/>
      </dsp:txXfrm>
    </dsp:sp>
    <dsp:sp modelId="{F19E65CB-D1D4-4F31-82C5-2E176D675357}">
      <dsp:nvSpPr>
        <dsp:cNvPr id="0" name=""/>
        <dsp:cNvSpPr/>
      </dsp:nvSpPr>
      <dsp:spPr>
        <a:xfrm>
          <a:off x="2593862" y="3766229"/>
          <a:ext cx="2225243" cy="1640575"/>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kern="1200" cap="none" normalizeH="0" baseline="0" dirty="0" smtClean="0">
              <a:ln>
                <a:noFill/>
              </a:ln>
              <a:solidFill>
                <a:schemeClr val="tx1"/>
              </a:solidFill>
              <a:effectLst/>
              <a:latin typeface="+mj-lt"/>
            </a:rPr>
            <a:t>Erosion</a:t>
          </a:r>
        </a:p>
      </dsp:txBody>
      <dsp:txXfrm>
        <a:off x="2919741" y="4006486"/>
        <a:ext cx="1573485" cy="1160061"/>
      </dsp:txXfrm>
    </dsp:sp>
    <dsp:sp modelId="{A9622DAF-3B5E-4CAC-AF85-A0E194470EF4}">
      <dsp:nvSpPr>
        <dsp:cNvPr id="0" name=""/>
        <dsp:cNvSpPr/>
      </dsp:nvSpPr>
      <dsp:spPr>
        <a:xfrm rot="11786494">
          <a:off x="3840026" y="2634777"/>
          <a:ext cx="460182" cy="28995"/>
        </a:xfrm>
        <a:custGeom>
          <a:avLst/>
          <a:gdLst/>
          <a:ahLst/>
          <a:cxnLst/>
          <a:rect l="0" t="0" r="0" b="0"/>
          <a:pathLst>
            <a:path>
              <a:moveTo>
                <a:pt x="0" y="14497"/>
              </a:moveTo>
              <a:lnTo>
                <a:pt x="460182" y="1449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rot="10800000">
        <a:off x="4058613" y="2637770"/>
        <a:ext cx="23009" cy="23009"/>
      </dsp:txXfrm>
    </dsp:sp>
    <dsp:sp modelId="{1FD2EB81-7482-4C5A-81FC-180FEDDC3B9D}">
      <dsp:nvSpPr>
        <dsp:cNvPr id="0" name=""/>
        <dsp:cNvSpPr/>
      </dsp:nvSpPr>
      <dsp:spPr>
        <a:xfrm>
          <a:off x="1632750" y="1449745"/>
          <a:ext cx="2304516" cy="1640575"/>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kern="1200" cap="none" normalizeH="0" baseline="0" dirty="0" smtClean="0">
              <a:ln>
                <a:noFill/>
              </a:ln>
              <a:solidFill>
                <a:schemeClr val="tx1"/>
              </a:solidFill>
              <a:effectLst/>
              <a:latin typeface="+mj-lt"/>
            </a:rPr>
            <a:t>Emission</a:t>
          </a:r>
          <a:endParaRPr kumimoji="0" lang="en-US" sz="2400" b="0" i="0" u="none" strike="noStrike" kern="1200" cap="none" normalizeH="0" baseline="0" dirty="0" smtClean="0">
            <a:ln>
              <a:noFill/>
            </a:ln>
            <a:solidFill>
              <a:schemeClr val="tx1"/>
            </a:solidFill>
            <a:effectLst/>
            <a:latin typeface="+mj-lt"/>
          </a:endParaRPr>
        </a:p>
      </dsp:txBody>
      <dsp:txXfrm>
        <a:off x="1970239" y="1690002"/>
        <a:ext cx="1629538" cy="11600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D4658D-9470-4395-B495-9E90258CC876}">
      <dsp:nvSpPr>
        <dsp:cNvPr id="0" name=""/>
        <dsp:cNvSpPr/>
      </dsp:nvSpPr>
      <dsp:spPr>
        <a:xfrm>
          <a:off x="3698717" y="31524"/>
          <a:ext cx="5548076" cy="1460382"/>
        </a:xfrm>
        <a:prstGeom prst="rightArrow">
          <a:avLst>
            <a:gd name="adj1" fmla="val 75000"/>
            <a:gd name="adj2" fmla="val 50000"/>
          </a:avLst>
        </a:prstGeom>
        <a:solidFill>
          <a:schemeClr val="lt1">
            <a:alpha val="90000"/>
            <a:tint val="40000"/>
            <a:hueOff val="0"/>
            <a:satOff val="0"/>
            <a:lumOff val="0"/>
            <a:alphaOff val="0"/>
          </a:schemeClr>
        </a:solidFill>
        <a:ln w="19050" cap="rnd"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n-IN" sz="1800" kern="1200" dirty="0" smtClean="0"/>
            <a:t>Timber, bamboos, food, essential oils</a:t>
          </a:r>
          <a:endParaRPr lang="en-IN" sz="1800" kern="1200" dirty="0"/>
        </a:p>
        <a:p>
          <a:pPr marL="171450" lvl="1" indent="-171450" algn="l" defTabSz="800100">
            <a:lnSpc>
              <a:spcPct val="90000"/>
            </a:lnSpc>
            <a:spcBef>
              <a:spcPct val="0"/>
            </a:spcBef>
            <a:spcAft>
              <a:spcPct val="15000"/>
            </a:spcAft>
            <a:buChar char="••"/>
          </a:pPr>
          <a:r>
            <a:rPr lang="en-IN" sz="1800" kern="1200" dirty="0" smtClean="0"/>
            <a:t>Latex, medicines etc.</a:t>
          </a:r>
          <a:endParaRPr lang="en-IN" sz="1800" kern="1200" dirty="0"/>
        </a:p>
      </dsp:txBody>
      <dsp:txXfrm>
        <a:off x="3698717" y="214072"/>
        <a:ext cx="5000433" cy="1095286"/>
      </dsp:txXfrm>
    </dsp:sp>
    <dsp:sp modelId="{9F759FCD-21CE-455C-9D00-A08924D22A3D}">
      <dsp:nvSpPr>
        <dsp:cNvPr id="0" name=""/>
        <dsp:cNvSpPr/>
      </dsp:nvSpPr>
      <dsp:spPr>
        <a:xfrm>
          <a:off x="0" y="118402"/>
          <a:ext cx="3698717" cy="1286627"/>
        </a:xfrm>
        <a:prstGeom prst="roundRect">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n-IN" sz="3600" kern="1200" dirty="0" smtClean="0"/>
            <a:t>Productive Functions</a:t>
          </a:r>
          <a:endParaRPr lang="en-IN" sz="3600" kern="1200" dirty="0"/>
        </a:p>
      </dsp:txBody>
      <dsp:txXfrm>
        <a:off x="62808" y="181210"/>
        <a:ext cx="3573101" cy="1161011"/>
      </dsp:txXfrm>
    </dsp:sp>
    <dsp:sp modelId="{C1F764C6-BF7C-4C9A-8855-A998583773C5}">
      <dsp:nvSpPr>
        <dsp:cNvPr id="0" name=""/>
        <dsp:cNvSpPr/>
      </dsp:nvSpPr>
      <dsp:spPr>
        <a:xfrm>
          <a:off x="3698717" y="1621066"/>
          <a:ext cx="5548076" cy="1471518"/>
        </a:xfrm>
        <a:prstGeom prst="rightArrow">
          <a:avLst>
            <a:gd name="adj1" fmla="val 75000"/>
            <a:gd name="adj2" fmla="val 50000"/>
          </a:avLst>
        </a:prstGeom>
        <a:solidFill>
          <a:schemeClr val="lt1">
            <a:alpha val="90000"/>
            <a:tint val="40000"/>
            <a:hueOff val="0"/>
            <a:satOff val="0"/>
            <a:lumOff val="0"/>
            <a:alphaOff val="0"/>
          </a:schemeClr>
        </a:solidFill>
        <a:ln w="19050" cap="rnd"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n-IN" sz="1800" kern="1200" dirty="0" smtClean="0"/>
            <a:t>Conversation of soil and water</a:t>
          </a:r>
          <a:endParaRPr lang="en-IN" sz="1800" kern="1200" dirty="0"/>
        </a:p>
        <a:p>
          <a:pPr marL="171450" lvl="1" indent="-171450" algn="l" defTabSz="800100">
            <a:lnSpc>
              <a:spcPct val="90000"/>
            </a:lnSpc>
            <a:spcBef>
              <a:spcPct val="0"/>
            </a:spcBef>
            <a:spcAft>
              <a:spcPct val="15000"/>
            </a:spcAft>
            <a:buChar char="••"/>
          </a:pPr>
          <a:r>
            <a:rPr lang="en-IN" sz="1800" kern="1200" dirty="0" smtClean="0"/>
            <a:t>Prevention of drought</a:t>
          </a:r>
          <a:endParaRPr lang="en-IN" sz="1800" kern="1200" dirty="0"/>
        </a:p>
        <a:p>
          <a:pPr marL="171450" lvl="1" indent="-171450" algn="l" defTabSz="800100">
            <a:lnSpc>
              <a:spcPct val="90000"/>
            </a:lnSpc>
            <a:spcBef>
              <a:spcPct val="0"/>
            </a:spcBef>
            <a:spcAft>
              <a:spcPct val="15000"/>
            </a:spcAft>
            <a:buChar char="••"/>
          </a:pPr>
          <a:r>
            <a:rPr lang="en-IN" sz="1800" kern="1200" dirty="0" smtClean="0"/>
            <a:t>Protection against wind, cold, radiation, noise</a:t>
          </a:r>
          <a:r>
            <a:rPr lang="en-IN" sz="1600" kern="1200" dirty="0" smtClean="0"/>
            <a:t>.</a:t>
          </a:r>
          <a:endParaRPr lang="en-IN" sz="1600" kern="1200" dirty="0"/>
        </a:p>
      </dsp:txBody>
      <dsp:txXfrm>
        <a:off x="3698717" y="1805006"/>
        <a:ext cx="4996257" cy="1103638"/>
      </dsp:txXfrm>
    </dsp:sp>
    <dsp:sp modelId="{1AF04904-1DBE-4289-80C1-AB94C7216781}">
      <dsp:nvSpPr>
        <dsp:cNvPr id="0" name=""/>
        <dsp:cNvSpPr/>
      </dsp:nvSpPr>
      <dsp:spPr>
        <a:xfrm>
          <a:off x="32567" y="1682889"/>
          <a:ext cx="3698717" cy="1301676"/>
        </a:xfrm>
        <a:prstGeom prst="roundRect">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n-IN" sz="3600" kern="1200" dirty="0" smtClean="0"/>
            <a:t>Protective Functions</a:t>
          </a:r>
          <a:endParaRPr lang="en-IN" sz="3600" kern="1200" dirty="0"/>
        </a:p>
      </dsp:txBody>
      <dsp:txXfrm>
        <a:off x="96110" y="1746432"/>
        <a:ext cx="3571631" cy="1174590"/>
      </dsp:txXfrm>
    </dsp:sp>
    <dsp:sp modelId="{FAFFA99A-5372-469B-86A7-40B7A143F4A2}">
      <dsp:nvSpPr>
        <dsp:cNvPr id="0" name=""/>
        <dsp:cNvSpPr/>
      </dsp:nvSpPr>
      <dsp:spPr>
        <a:xfrm>
          <a:off x="3682961" y="3167500"/>
          <a:ext cx="5548076" cy="1420472"/>
        </a:xfrm>
        <a:prstGeom prst="rightArrow">
          <a:avLst>
            <a:gd name="adj1" fmla="val 75000"/>
            <a:gd name="adj2" fmla="val 50000"/>
          </a:avLst>
        </a:prstGeom>
        <a:solidFill>
          <a:schemeClr val="lt1">
            <a:alpha val="90000"/>
            <a:tint val="40000"/>
            <a:hueOff val="0"/>
            <a:satOff val="0"/>
            <a:lumOff val="0"/>
            <a:alphaOff val="0"/>
          </a:schemeClr>
        </a:solidFill>
        <a:ln w="19050" cap="rnd" cmpd="sng" algn="ctr">
          <a:solidFill>
            <a:schemeClr val="dk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n-IN" sz="1800" kern="1200" dirty="0" smtClean="0"/>
            <a:t>Absorption, storage and release of gases, water, mineral elements &amp; radiant energy.</a:t>
          </a:r>
          <a:endParaRPr lang="en-IN" sz="1800" kern="1200" dirty="0"/>
        </a:p>
        <a:p>
          <a:pPr marL="171450" lvl="1" indent="-171450" algn="l" defTabSz="800100">
            <a:lnSpc>
              <a:spcPct val="90000"/>
            </a:lnSpc>
            <a:spcBef>
              <a:spcPct val="0"/>
            </a:spcBef>
            <a:spcAft>
              <a:spcPct val="15000"/>
            </a:spcAft>
            <a:buChar char="••"/>
          </a:pPr>
          <a:endParaRPr lang="en-IN" sz="1800" kern="1200" dirty="0"/>
        </a:p>
      </dsp:txBody>
      <dsp:txXfrm>
        <a:off x="3682961" y="3345059"/>
        <a:ext cx="5015399" cy="1065354"/>
      </dsp:txXfrm>
    </dsp:sp>
    <dsp:sp modelId="{6A3FFB37-BC7E-4B7F-ACB6-B7D567DFB6F1}">
      <dsp:nvSpPr>
        <dsp:cNvPr id="0" name=""/>
        <dsp:cNvSpPr/>
      </dsp:nvSpPr>
      <dsp:spPr>
        <a:xfrm>
          <a:off x="0" y="3202477"/>
          <a:ext cx="3698717" cy="1394728"/>
        </a:xfrm>
        <a:prstGeom prst="roundRect">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n-IN" sz="3600" kern="1200" dirty="0" smtClean="0"/>
            <a:t>Regulative Functions</a:t>
          </a:r>
          <a:endParaRPr lang="en-IN" sz="3600" kern="1200" dirty="0"/>
        </a:p>
      </dsp:txBody>
      <dsp:txXfrm>
        <a:off x="68085" y="3270562"/>
        <a:ext cx="3562547" cy="125855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ED7E89-8797-4D74-AA37-FF00B7A24376}">
      <dsp:nvSpPr>
        <dsp:cNvPr id="0" name=""/>
        <dsp:cNvSpPr/>
      </dsp:nvSpPr>
      <dsp:spPr>
        <a:xfrm>
          <a:off x="1424666" y="0"/>
          <a:ext cx="2891479" cy="2313183"/>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2000" r="-22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9BABEE6-E1F5-4ED0-8E21-B9D67AA3AF2A}">
      <dsp:nvSpPr>
        <dsp:cNvPr id="0" name=""/>
        <dsp:cNvSpPr/>
      </dsp:nvSpPr>
      <dsp:spPr>
        <a:xfrm>
          <a:off x="1733101" y="2077516"/>
          <a:ext cx="2573416" cy="809614"/>
        </a:xfrm>
        <a:prstGeom prst="wedgeRectCallout">
          <a:avLst>
            <a:gd name="adj1" fmla="val 20250"/>
            <a:gd name="adj2" fmla="val -607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IN" sz="2200" kern="1200" dirty="0" smtClean="0"/>
            <a:t>Construction of Roads</a:t>
          </a:r>
          <a:endParaRPr lang="en-IN" sz="2200" kern="1200" dirty="0"/>
        </a:p>
      </dsp:txBody>
      <dsp:txXfrm>
        <a:off x="1733101" y="2077516"/>
        <a:ext cx="2573416" cy="809614"/>
      </dsp:txXfrm>
    </dsp:sp>
    <dsp:sp modelId="{EF36CB5C-C54E-4EDD-99AA-383601BD3E80}">
      <dsp:nvSpPr>
        <dsp:cNvPr id="0" name=""/>
        <dsp:cNvSpPr/>
      </dsp:nvSpPr>
      <dsp:spPr>
        <a:xfrm>
          <a:off x="5935837" y="0"/>
          <a:ext cx="2891479" cy="2313183"/>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2000" r="-12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712CDC6-2753-4076-8EE6-0A16DBC2A607}">
      <dsp:nvSpPr>
        <dsp:cNvPr id="0" name=""/>
        <dsp:cNvSpPr/>
      </dsp:nvSpPr>
      <dsp:spPr>
        <a:xfrm>
          <a:off x="5935066" y="2053017"/>
          <a:ext cx="2573416" cy="809614"/>
        </a:xfrm>
        <a:prstGeom prst="wedgeRectCallout">
          <a:avLst>
            <a:gd name="adj1" fmla="val 20250"/>
            <a:gd name="adj2" fmla="val -607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IN" sz="2200" kern="1200" dirty="0" smtClean="0"/>
            <a:t>Mining</a:t>
          </a:r>
          <a:endParaRPr lang="en-IN" sz="2200" kern="1200" dirty="0"/>
        </a:p>
      </dsp:txBody>
      <dsp:txXfrm>
        <a:off x="5935066" y="2053017"/>
        <a:ext cx="2573416" cy="809614"/>
      </dsp:txXfrm>
    </dsp:sp>
    <dsp:sp modelId="{41AB15D8-6ACD-4581-A1AC-8C6E8A841241}">
      <dsp:nvSpPr>
        <dsp:cNvPr id="0" name=""/>
        <dsp:cNvSpPr/>
      </dsp:nvSpPr>
      <dsp:spPr>
        <a:xfrm>
          <a:off x="0" y="3185848"/>
          <a:ext cx="2891479" cy="2313183"/>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0000" r="-10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B0B74B6-984E-4001-AB30-4DBA694327E1}">
      <dsp:nvSpPr>
        <dsp:cNvPr id="0" name=""/>
        <dsp:cNvSpPr/>
      </dsp:nvSpPr>
      <dsp:spPr>
        <a:xfrm>
          <a:off x="311983" y="5104955"/>
          <a:ext cx="2573416" cy="809614"/>
        </a:xfrm>
        <a:prstGeom prst="wedgeRectCallout">
          <a:avLst>
            <a:gd name="adj1" fmla="val 20250"/>
            <a:gd name="adj2" fmla="val -607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IN" sz="2200" kern="1200" dirty="0" smtClean="0"/>
            <a:t>Hydroelectric projects</a:t>
          </a:r>
          <a:endParaRPr lang="en-IN" sz="2200" kern="1200" dirty="0"/>
        </a:p>
      </dsp:txBody>
      <dsp:txXfrm>
        <a:off x="311983" y="5104955"/>
        <a:ext cx="2573416" cy="809614"/>
      </dsp:txXfrm>
    </dsp:sp>
    <dsp:sp modelId="{ACA3EA61-2244-475F-83CE-92F4768A47AF}">
      <dsp:nvSpPr>
        <dsp:cNvPr id="0" name=""/>
        <dsp:cNvSpPr/>
      </dsp:nvSpPr>
      <dsp:spPr>
        <a:xfrm>
          <a:off x="7180995" y="3238496"/>
          <a:ext cx="2891479" cy="2313183"/>
        </a:xfrm>
        <a:prstGeom prst="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10000" r="-10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CCF6C-483A-4CA8-A272-9625D1D171B5}">
      <dsp:nvSpPr>
        <dsp:cNvPr id="0" name=""/>
        <dsp:cNvSpPr/>
      </dsp:nvSpPr>
      <dsp:spPr>
        <a:xfrm>
          <a:off x="7167784" y="5123545"/>
          <a:ext cx="2570122" cy="809614"/>
        </a:xfrm>
        <a:prstGeom prst="wedgeRectCallout">
          <a:avLst>
            <a:gd name="adj1" fmla="val 20250"/>
            <a:gd name="adj2" fmla="val -607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IN" sz="2200" kern="1200" dirty="0" smtClean="0"/>
            <a:t>Forest fires</a:t>
          </a:r>
          <a:endParaRPr lang="en-IN" sz="2200" kern="1200" dirty="0"/>
        </a:p>
      </dsp:txBody>
      <dsp:txXfrm>
        <a:off x="7167784" y="5123545"/>
        <a:ext cx="2570122" cy="80961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4015A3-FEFF-47F3-A1EE-19F57A99844F}">
      <dsp:nvSpPr>
        <dsp:cNvPr id="0" name=""/>
        <dsp:cNvSpPr/>
      </dsp:nvSpPr>
      <dsp:spPr>
        <a:xfrm flipH="1">
          <a:off x="9775178" y="0"/>
          <a:ext cx="50192" cy="147415"/>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997D4A2-D95E-4CCF-BD10-BE895DA0E76F}">
      <dsp:nvSpPr>
        <dsp:cNvPr id="0" name=""/>
        <dsp:cNvSpPr/>
      </dsp:nvSpPr>
      <dsp:spPr>
        <a:xfrm>
          <a:off x="3561012" y="3032182"/>
          <a:ext cx="1592730" cy="228021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IN" sz="1900" kern="1200" dirty="0" smtClean="0"/>
            <a:t>Threatens the survival of tribes</a:t>
          </a:r>
          <a:endParaRPr lang="en-IN" sz="1900" kern="1200" dirty="0"/>
        </a:p>
      </dsp:txBody>
      <dsp:txXfrm>
        <a:off x="3638763" y="3109933"/>
        <a:ext cx="1437228" cy="2124712"/>
      </dsp:txXfrm>
    </dsp:sp>
    <dsp:sp modelId="{7E1F8B5D-187B-4853-BC7F-5D402C3A4E9D}">
      <dsp:nvSpPr>
        <dsp:cNvPr id="0" name=""/>
        <dsp:cNvSpPr/>
      </dsp:nvSpPr>
      <dsp:spPr>
        <a:xfrm>
          <a:off x="654204" y="2984047"/>
          <a:ext cx="1745569" cy="228021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IN" sz="1900" kern="1200" dirty="0" smtClean="0"/>
            <a:t>Reduces forest resources</a:t>
          </a:r>
          <a:endParaRPr lang="en-IN" sz="1900" kern="1200" dirty="0"/>
        </a:p>
      </dsp:txBody>
      <dsp:txXfrm>
        <a:off x="739416" y="3069259"/>
        <a:ext cx="1575145" cy="2109790"/>
      </dsp:txXfrm>
    </dsp:sp>
    <dsp:sp modelId="{56759587-1CDD-462F-8D1F-0C81CE55E6E0}">
      <dsp:nvSpPr>
        <dsp:cNvPr id="0" name=""/>
        <dsp:cNvSpPr/>
      </dsp:nvSpPr>
      <dsp:spPr>
        <a:xfrm>
          <a:off x="6596714" y="3067446"/>
          <a:ext cx="1528910" cy="227047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IN" sz="1900" kern="1200" dirty="0" smtClean="0"/>
            <a:t>Contribut-es to global warning</a:t>
          </a:r>
          <a:endParaRPr lang="en-IN" sz="1900" kern="1200" dirty="0"/>
        </a:p>
      </dsp:txBody>
      <dsp:txXfrm>
        <a:off x="6671349" y="3142081"/>
        <a:ext cx="1379640" cy="2121207"/>
      </dsp:txXfrm>
    </dsp:sp>
    <dsp:sp modelId="{90D28490-7CFB-4435-8CA7-C06B4394C77C}">
      <dsp:nvSpPr>
        <dsp:cNvPr id="0" name=""/>
        <dsp:cNvSpPr/>
      </dsp:nvSpPr>
      <dsp:spPr>
        <a:xfrm>
          <a:off x="634979" y="352942"/>
          <a:ext cx="1802114" cy="226126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IN" sz="1900" kern="1200" dirty="0" smtClean="0"/>
            <a:t>Runoff water &amp; floods</a:t>
          </a:r>
          <a:endParaRPr lang="en-IN" sz="1900" kern="1200" dirty="0"/>
        </a:p>
      </dsp:txBody>
      <dsp:txXfrm>
        <a:off x="722951" y="440914"/>
        <a:ext cx="1626170" cy="2085321"/>
      </dsp:txXfrm>
    </dsp:sp>
    <dsp:sp modelId="{4A0B421D-A95D-42A1-A2B0-BC9999521100}">
      <dsp:nvSpPr>
        <dsp:cNvPr id="0" name=""/>
        <dsp:cNvSpPr/>
      </dsp:nvSpPr>
      <dsp:spPr>
        <a:xfrm>
          <a:off x="3561477" y="352931"/>
          <a:ext cx="1606401" cy="228021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IN" sz="2000" kern="1200" dirty="0" smtClean="0"/>
            <a:t>Soil erosion</a:t>
          </a:r>
          <a:endParaRPr lang="en-IN" sz="2000" kern="1200" dirty="0"/>
        </a:p>
      </dsp:txBody>
      <dsp:txXfrm>
        <a:off x="3639895" y="431349"/>
        <a:ext cx="1449565" cy="2123378"/>
      </dsp:txXfrm>
    </dsp:sp>
    <dsp:sp modelId="{03F16615-8630-454F-A00F-1741A52C73C3}">
      <dsp:nvSpPr>
        <dsp:cNvPr id="0" name=""/>
        <dsp:cNvSpPr/>
      </dsp:nvSpPr>
      <dsp:spPr>
        <a:xfrm>
          <a:off x="6614197" y="336890"/>
          <a:ext cx="1487923" cy="231302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IN" sz="1900" kern="1200" dirty="0" smtClean="0"/>
            <a:t>Extinction of organisms</a:t>
          </a:r>
          <a:endParaRPr lang="en-IN" sz="1900" kern="1200" dirty="0"/>
        </a:p>
      </dsp:txBody>
      <dsp:txXfrm>
        <a:off x="6686831" y="409524"/>
        <a:ext cx="1342655" cy="2167758"/>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pPr/>
              <a:t>3/28/2017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pPr/>
              <a:t>3/28/2017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pPr/>
              <a:t>3/28/2017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pPr/>
              <a:t>3/28/2017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pPr/>
              <a:t>3/28/2017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pPr/>
              <a:t>3/28/2017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pPr/>
              <a:t>3/28/2017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pPr/>
              <a:t>3/28/2017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pPr/>
              <a:t>3/28/2017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pPr/>
              <a:t>3/28/2017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pPr/>
              <a:t>3/28/2017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pPr/>
              <a:t>3/28/2017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pPr/>
              <a:t>3/28/2017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pPr/>
              <a:t>3/28/2017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pPr/>
              <a:t>3/28/2017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pPr/>
              <a:t>3/28/2017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pPr/>
              <a:t>3/28/2017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pPr/>
              <a:t>3/28/2017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4.xml"/><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5.xml"/><Relationship Id="rId2"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3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 y="203201"/>
            <a:ext cx="12192001" cy="2322285"/>
          </a:xfrm>
          <a:noFill/>
        </p:spPr>
        <p:txBody>
          <a:bodyPr/>
          <a:lstStyle/>
          <a:p>
            <a:pPr algn="ctr"/>
            <a:r>
              <a:rPr lang="en-IN" sz="5400" b="1" dirty="0" smtClean="0">
                <a:solidFill>
                  <a:srgbClr val="C00000"/>
                </a:solidFill>
              </a:rPr>
              <a:t>NATURAL RESOURCES, </a:t>
            </a:r>
            <a:r>
              <a:rPr lang="en-IN" sz="5400" b="1" dirty="0" smtClean="0">
                <a:solidFill>
                  <a:srgbClr val="FFFF00"/>
                </a:solidFill>
              </a:rPr>
              <a:t>CONSERVATION</a:t>
            </a:r>
            <a:r>
              <a:rPr lang="en-IN" sz="5400" b="1" dirty="0" smtClean="0">
                <a:solidFill>
                  <a:srgbClr val="C00000"/>
                </a:solidFill>
              </a:rPr>
              <a:t> </a:t>
            </a:r>
            <a:br>
              <a:rPr lang="en-IN" sz="5400" b="1" dirty="0" smtClean="0">
                <a:solidFill>
                  <a:srgbClr val="C00000"/>
                </a:solidFill>
              </a:rPr>
            </a:br>
            <a:r>
              <a:rPr lang="en-IN" sz="5400" b="1" dirty="0" smtClean="0">
                <a:solidFill>
                  <a:srgbClr val="FF0000"/>
                </a:solidFill>
              </a:rPr>
              <a:t>&amp;</a:t>
            </a:r>
            <a:r>
              <a:rPr lang="en-IN" sz="5400" b="1" dirty="0" smtClean="0">
                <a:solidFill>
                  <a:srgbClr val="0070C0"/>
                </a:solidFill>
              </a:rPr>
              <a:t> DEPLETION OF RESOURCES</a:t>
            </a:r>
            <a:endParaRPr lang="en-IN" sz="5400" b="1" dirty="0">
              <a:solidFill>
                <a:srgbClr val="0070C0"/>
              </a:solidFill>
            </a:endParaRPr>
          </a:p>
        </p:txBody>
      </p:sp>
    </p:spTree>
    <p:extLst>
      <p:ext uri="{BB962C8B-B14F-4D97-AF65-F5344CB8AC3E}">
        <p14:creationId xmlns="" xmlns:p14="http://schemas.microsoft.com/office/powerpoint/2010/main" val="37966862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000" b="-5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40228" y="1422399"/>
            <a:ext cx="9390743" cy="4194629"/>
          </a:xfrm>
        </p:spPr>
        <p:txBody>
          <a:bodyPr>
            <a:normAutofit/>
          </a:bodyPr>
          <a:lstStyle/>
          <a:p>
            <a:pPr marL="0" indent="0" algn="ctr">
              <a:buNone/>
            </a:pPr>
            <a:r>
              <a:rPr lang="en-IN" sz="4000" b="1" dirty="0" smtClean="0">
                <a:solidFill>
                  <a:srgbClr val="FF0000"/>
                </a:solidFill>
              </a:rPr>
              <a:t>EXHAUSTIBLE RESOURCES</a:t>
            </a:r>
          </a:p>
          <a:p>
            <a:pPr marL="0" indent="0">
              <a:buNone/>
            </a:pPr>
            <a:endParaRPr lang="en-IN" sz="4000" b="1" dirty="0">
              <a:solidFill>
                <a:srgbClr val="FF0000"/>
              </a:solidFill>
            </a:endParaRPr>
          </a:p>
          <a:p>
            <a:pPr algn="just">
              <a:buFont typeface="Wingdings" panose="05000000000000000000" pitchFamily="2" charset="2"/>
              <a:buChar char="Ø"/>
            </a:pPr>
            <a:r>
              <a:rPr lang="en-IN" sz="4000" b="1" dirty="0" smtClean="0">
                <a:solidFill>
                  <a:srgbClr val="FF0000"/>
                </a:solidFill>
              </a:rPr>
              <a:t> </a:t>
            </a:r>
            <a:r>
              <a:rPr lang="en-IN" sz="3600" b="1" dirty="0" smtClean="0">
                <a:solidFill>
                  <a:srgbClr val="FF0000"/>
                </a:solidFill>
              </a:rPr>
              <a:t>These resources are limited in nature and they are non-maintainable.</a:t>
            </a:r>
          </a:p>
          <a:p>
            <a:pPr algn="just">
              <a:buFont typeface="Wingdings" panose="05000000000000000000" pitchFamily="2" charset="2"/>
              <a:buChar char="Ø"/>
            </a:pPr>
            <a:r>
              <a:rPr lang="en-IN" sz="3600" b="1" dirty="0" smtClean="0">
                <a:solidFill>
                  <a:srgbClr val="FF0000"/>
                </a:solidFill>
              </a:rPr>
              <a:t>Comes under non-renewable category.</a:t>
            </a:r>
          </a:p>
          <a:p>
            <a:pPr algn="just">
              <a:buFont typeface="Wingdings" panose="05000000000000000000" pitchFamily="2" charset="2"/>
              <a:buChar char="Ø"/>
            </a:pPr>
            <a:r>
              <a:rPr lang="en-IN" sz="3600" b="1" dirty="0" smtClean="0">
                <a:solidFill>
                  <a:srgbClr val="FF0000"/>
                </a:solidFill>
              </a:rPr>
              <a:t>Example: coal, petrol.</a:t>
            </a:r>
            <a:endParaRPr lang="en-IN" sz="3600" b="1" dirty="0">
              <a:solidFill>
                <a:srgbClr val="FF0000"/>
              </a:solidFill>
            </a:endParaRPr>
          </a:p>
          <a:p>
            <a:pPr marL="0" indent="0">
              <a:buNone/>
            </a:pPr>
            <a:endParaRPr lang="en-IN" dirty="0" smtClean="0">
              <a:solidFill>
                <a:srgbClr val="FFFF00"/>
              </a:solidFill>
            </a:endParaRPr>
          </a:p>
          <a:p>
            <a:pPr>
              <a:buFont typeface="Wingdings" panose="05000000000000000000" pitchFamily="2" charset="2"/>
              <a:buChar char="Ø"/>
            </a:pPr>
            <a:endParaRPr lang="en-IN" dirty="0">
              <a:solidFill>
                <a:srgbClr val="FFFF00"/>
              </a:solidFill>
            </a:endParaRPr>
          </a:p>
        </p:txBody>
      </p:sp>
    </p:spTree>
    <p:extLst>
      <p:ext uri="{BB962C8B-B14F-4D97-AF65-F5344CB8AC3E}">
        <p14:creationId xmlns="" xmlns:p14="http://schemas.microsoft.com/office/powerpoint/2010/main" val="3674238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9000" b="-3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4400" b="1" dirty="0" smtClean="0">
                <a:solidFill>
                  <a:srgbClr val="FFFF00"/>
                </a:solidFill>
              </a:rPr>
              <a:t>CONSERVATION OF NATURAL RESOURCES</a:t>
            </a:r>
            <a:endParaRPr lang="en-IN" sz="4400" b="1" dirty="0">
              <a:solidFill>
                <a:srgbClr val="FFFF00"/>
              </a:solidFill>
            </a:endParaRPr>
          </a:p>
        </p:txBody>
      </p:sp>
      <p:sp>
        <p:nvSpPr>
          <p:cNvPr id="3" name="Content Placeholder 2"/>
          <p:cNvSpPr>
            <a:spLocks noGrp="1"/>
          </p:cNvSpPr>
          <p:nvPr>
            <p:ph idx="1"/>
          </p:nvPr>
        </p:nvSpPr>
        <p:spPr>
          <a:xfrm>
            <a:off x="2351314" y="2336800"/>
            <a:ext cx="7170057" cy="3711929"/>
          </a:xfrm>
        </p:spPr>
        <p:txBody>
          <a:bodyPr>
            <a:normAutofit/>
          </a:bodyPr>
          <a:lstStyle/>
          <a:p>
            <a:pPr algn="ctr">
              <a:buFont typeface="Wingdings" panose="05000000000000000000" pitchFamily="2" charset="2"/>
              <a:buChar char="Ø"/>
            </a:pPr>
            <a:r>
              <a:rPr lang="en-IN" sz="4000" b="1" dirty="0">
                <a:solidFill>
                  <a:srgbClr val="C00000"/>
                </a:solidFill>
              </a:rPr>
              <a:t>Conservation of Water</a:t>
            </a:r>
          </a:p>
          <a:p>
            <a:pPr marL="0" indent="0" algn="ctr">
              <a:buNone/>
            </a:pPr>
            <a:endParaRPr lang="en-IN" sz="4000" b="1" dirty="0" smtClean="0">
              <a:solidFill>
                <a:srgbClr val="C00000"/>
              </a:solidFill>
            </a:endParaRPr>
          </a:p>
          <a:p>
            <a:pPr algn="ctr">
              <a:buFont typeface="Wingdings" panose="05000000000000000000" pitchFamily="2" charset="2"/>
              <a:buChar char="Ø"/>
            </a:pPr>
            <a:r>
              <a:rPr lang="en-IN" sz="4000" b="1" dirty="0">
                <a:solidFill>
                  <a:srgbClr val="C00000"/>
                </a:solidFill>
              </a:rPr>
              <a:t>Conservation of </a:t>
            </a:r>
            <a:r>
              <a:rPr lang="en-IN" sz="4000" b="1" dirty="0" smtClean="0">
                <a:solidFill>
                  <a:srgbClr val="C00000"/>
                </a:solidFill>
              </a:rPr>
              <a:t>Soil</a:t>
            </a:r>
          </a:p>
          <a:p>
            <a:pPr marL="0" indent="0" algn="ctr">
              <a:buNone/>
            </a:pPr>
            <a:endParaRPr lang="en-IN" sz="4000" b="1" dirty="0" smtClean="0">
              <a:solidFill>
                <a:srgbClr val="C00000"/>
              </a:solidFill>
            </a:endParaRPr>
          </a:p>
          <a:p>
            <a:pPr algn="ctr">
              <a:buFont typeface="Wingdings" panose="05000000000000000000" pitchFamily="2" charset="2"/>
              <a:buChar char="Ø"/>
            </a:pPr>
            <a:r>
              <a:rPr lang="en-IN" sz="4000" b="1" dirty="0" smtClean="0">
                <a:solidFill>
                  <a:srgbClr val="C00000"/>
                </a:solidFill>
              </a:rPr>
              <a:t>Conservation of Energy</a:t>
            </a:r>
            <a:endParaRPr lang="en-IN" sz="4000" b="1" dirty="0">
              <a:solidFill>
                <a:srgbClr val="C00000"/>
              </a:solidFill>
            </a:endParaRPr>
          </a:p>
          <a:p>
            <a:pPr marL="0" indent="0">
              <a:buNone/>
            </a:pPr>
            <a:endParaRPr lang="en-IN" sz="2400" dirty="0">
              <a:solidFill>
                <a:srgbClr val="C00000"/>
              </a:solidFill>
            </a:endParaRPr>
          </a:p>
          <a:p>
            <a:pPr marL="0" indent="0">
              <a:buNone/>
            </a:pPr>
            <a:endParaRPr lang="en-IN" sz="2400" dirty="0">
              <a:solidFill>
                <a:srgbClr val="C00000"/>
              </a:solidFill>
            </a:endParaRPr>
          </a:p>
        </p:txBody>
      </p:sp>
    </p:spTree>
    <p:extLst>
      <p:ext uri="{BB962C8B-B14F-4D97-AF65-F5344CB8AC3E}">
        <p14:creationId xmlns="" xmlns:p14="http://schemas.microsoft.com/office/powerpoint/2010/main" val="13605434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0" b="-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4400" b="1" dirty="0">
                <a:solidFill>
                  <a:srgbClr val="FFFF00"/>
                </a:solidFill>
              </a:rPr>
              <a:t>Conservation of Water</a:t>
            </a:r>
            <a:br>
              <a:rPr lang="en-IN" sz="4400" b="1" dirty="0">
                <a:solidFill>
                  <a:srgbClr val="FFFF00"/>
                </a:solidFill>
              </a:rPr>
            </a:br>
            <a:endParaRPr lang="en-IN" b="1" dirty="0">
              <a:solidFill>
                <a:srgbClr val="FFFF00"/>
              </a:solidFill>
            </a:endParaRPr>
          </a:p>
        </p:txBody>
      </p:sp>
      <p:sp>
        <p:nvSpPr>
          <p:cNvPr id="3" name="Content Placeholder 2"/>
          <p:cNvSpPr>
            <a:spLocks noGrp="1"/>
          </p:cNvSpPr>
          <p:nvPr>
            <p:ph idx="1"/>
          </p:nvPr>
        </p:nvSpPr>
        <p:spPr>
          <a:xfrm>
            <a:off x="457200" y="1915886"/>
            <a:ext cx="11168743" cy="4942114"/>
          </a:xfrm>
        </p:spPr>
        <p:txBody>
          <a:bodyPr vert="horz" lIns="91440" tIns="45720" rIns="91440" bIns="45720" rtlCol="0">
            <a:normAutofit/>
          </a:bodyPr>
          <a:lstStyle/>
          <a:p>
            <a:pPr marL="0" indent="0" algn="just">
              <a:buNone/>
            </a:pPr>
            <a:r>
              <a:rPr lang="en-IN" sz="2800" b="1" dirty="0">
                <a:solidFill>
                  <a:srgbClr val="FF0000"/>
                </a:solidFill>
              </a:rPr>
              <a:t>Conservation of water are essential for the survival of mankind, plants and animals. This can be achieved by adopting the following methods:</a:t>
            </a:r>
          </a:p>
          <a:p>
            <a:pPr algn="just">
              <a:buFont typeface="Wingdings" panose="05000000000000000000" pitchFamily="2" charset="2"/>
              <a:buChar char="Ø"/>
            </a:pPr>
            <a:r>
              <a:rPr lang="en-IN" sz="2800" b="1" dirty="0">
                <a:solidFill>
                  <a:srgbClr val="FF0000"/>
                </a:solidFill>
              </a:rPr>
              <a:t>Constructing dams and reservoirs to regulate supply of water to the fields, as well as to enable generating </a:t>
            </a:r>
            <a:r>
              <a:rPr lang="en-IN" sz="2800" b="1" dirty="0" smtClean="0">
                <a:solidFill>
                  <a:srgbClr val="FF0000"/>
                </a:solidFill>
              </a:rPr>
              <a:t>hydroelectricity.</a:t>
            </a:r>
          </a:p>
          <a:p>
            <a:pPr algn="just">
              <a:buFont typeface="Wingdings" panose="05000000000000000000" pitchFamily="2" charset="2"/>
              <a:buChar char="Ø"/>
            </a:pPr>
            <a:r>
              <a:rPr lang="en-IN" sz="2800" b="1" dirty="0" smtClean="0">
                <a:solidFill>
                  <a:srgbClr val="FF0000"/>
                </a:solidFill>
              </a:rPr>
              <a:t>Industrial </a:t>
            </a:r>
            <a:r>
              <a:rPr lang="en-IN" sz="2800" b="1" dirty="0">
                <a:solidFill>
                  <a:srgbClr val="FF0000"/>
                </a:solidFill>
              </a:rPr>
              <a:t>wastes (effluents) should be treated to prevent chemical and thermal pollution of fresh water.</a:t>
            </a:r>
          </a:p>
          <a:p>
            <a:pPr algn="just">
              <a:buFont typeface="Wingdings" panose="05000000000000000000" pitchFamily="2" charset="2"/>
              <a:buChar char="Ø"/>
            </a:pPr>
            <a:r>
              <a:rPr lang="en-IN" sz="2800" b="1" dirty="0">
                <a:solidFill>
                  <a:srgbClr val="FF0000"/>
                </a:solidFill>
              </a:rPr>
              <a:t>Judicious use of water in our day-to-day life</a:t>
            </a:r>
            <a:r>
              <a:rPr lang="en-IN" sz="2800" b="1" dirty="0" smtClean="0">
                <a:solidFill>
                  <a:srgbClr val="FF0000"/>
                </a:solidFill>
              </a:rPr>
              <a:t>.</a:t>
            </a:r>
            <a:endParaRPr lang="en-IN" sz="2800" b="1" dirty="0">
              <a:solidFill>
                <a:srgbClr val="FF0000"/>
              </a:solidFill>
            </a:endParaRPr>
          </a:p>
        </p:txBody>
      </p:sp>
    </p:spTree>
    <p:extLst>
      <p:ext uri="{BB962C8B-B14F-4D97-AF65-F5344CB8AC3E}">
        <p14:creationId xmlns="" xmlns:p14="http://schemas.microsoft.com/office/powerpoint/2010/main" val="39587619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4400" b="1" dirty="0">
                <a:solidFill>
                  <a:srgbClr val="FFFF00"/>
                </a:solidFill>
              </a:rPr>
              <a:t>Conservation of Soil</a:t>
            </a:r>
            <a:r>
              <a:rPr lang="en-IN" sz="4400" dirty="0">
                <a:solidFill>
                  <a:srgbClr val="FFFF00"/>
                </a:solidFill>
              </a:rPr>
              <a:t/>
            </a:r>
            <a:br>
              <a:rPr lang="en-IN" sz="4400" dirty="0">
                <a:solidFill>
                  <a:srgbClr val="FFFF00"/>
                </a:solidFill>
              </a:rPr>
            </a:br>
            <a:endParaRPr lang="en-IN" dirty="0">
              <a:solidFill>
                <a:srgbClr val="FFFF00"/>
              </a:solidFill>
            </a:endParaRPr>
          </a:p>
        </p:txBody>
      </p:sp>
      <p:sp>
        <p:nvSpPr>
          <p:cNvPr id="3" name="Content Placeholder 2"/>
          <p:cNvSpPr>
            <a:spLocks noGrp="1"/>
          </p:cNvSpPr>
          <p:nvPr>
            <p:ph idx="1"/>
          </p:nvPr>
        </p:nvSpPr>
        <p:spPr>
          <a:xfrm>
            <a:off x="304801" y="1640114"/>
            <a:ext cx="11582400" cy="4879727"/>
          </a:xfrm>
        </p:spPr>
        <p:txBody>
          <a:bodyPr>
            <a:normAutofit fontScale="92500" lnSpcReduction="10000"/>
          </a:bodyPr>
          <a:lstStyle/>
          <a:p>
            <a:pPr marL="0" indent="0">
              <a:buNone/>
            </a:pPr>
            <a:r>
              <a:rPr lang="en-IN" sz="2800" b="1" dirty="0"/>
              <a:t>Soil conservation means checking soil erosion and improving soil fertility by adopting various methods. Let us know some of these methods.</a:t>
            </a:r>
          </a:p>
          <a:p>
            <a:pPr>
              <a:buFont typeface="Wingdings" panose="05000000000000000000" pitchFamily="2" charset="2"/>
              <a:buChar char="Ø"/>
            </a:pPr>
            <a:r>
              <a:rPr lang="en-IN" sz="2800" b="1" u="sng" dirty="0" smtClean="0"/>
              <a:t>Maintenance </a:t>
            </a:r>
            <a:r>
              <a:rPr lang="en-IN" sz="2800" b="1" u="sng" dirty="0"/>
              <a:t>of soil fertility</a:t>
            </a:r>
            <a:r>
              <a:rPr lang="en-IN" sz="2800" b="1" dirty="0"/>
              <a:t>: The fertility can be maintained by adding manure and fertilizers </a:t>
            </a:r>
            <a:r>
              <a:rPr lang="en-IN" sz="2800" b="1" dirty="0" smtClean="0"/>
              <a:t>regularly as well as by rotation of crop.</a:t>
            </a:r>
            <a:endParaRPr lang="en-IN" sz="2800" b="1" dirty="0"/>
          </a:p>
          <a:p>
            <a:pPr>
              <a:buFont typeface="Wingdings" panose="05000000000000000000" pitchFamily="2" charset="2"/>
              <a:buChar char="Ø"/>
            </a:pPr>
            <a:r>
              <a:rPr lang="en-IN" sz="2800" b="1" dirty="0" smtClean="0"/>
              <a:t>Make compost from your kitchen wastage.</a:t>
            </a:r>
          </a:p>
          <a:p>
            <a:pPr>
              <a:buFont typeface="Wingdings" panose="05000000000000000000" pitchFamily="2" charset="2"/>
              <a:buChar char="Ø"/>
            </a:pPr>
            <a:r>
              <a:rPr lang="en-IN" sz="2800" b="1" dirty="0" smtClean="0"/>
              <a:t>Reforestation</a:t>
            </a:r>
            <a:r>
              <a:rPr lang="en-IN" sz="2800" b="1" dirty="0"/>
              <a:t>: Planting of trees and vegetation reduces soil erosion by both water and wind.</a:t>
            </a:r>
          </a:p>
          <a:p>
            <a:pPr>
              <a:buFont typeface="Wingdings" panose="05000000000000000000" pitchFamily="2" charset="2"/>
              <a:buChar char="Ø"/>
            </a:pPr>
            <a:r>
              <a:rPr lang="en-IN" sz="2800" b="1" dirty="0" smtClean="0"/>
              <a:t>Do not irrigate the plants using a strong flow of water as it would wash off the soil.</a:t>
            </a:r>
            <a:endParaRPr lang="en-IN" sz="2800" b="1" dirty="0"/>
          </a:p>
          <a:p>
            <a:pPr>
              <a:buFont typeface="Wingdings" panose="05000000000000000000" pitchFamily="2" charset="2"/>
              <a:buChar char="Ø"/>
            </a:pPr>
            <a:r>
              <a:rPr lang="en-IN" sz="2800" b="1" dirty="0" smtClean="0"/>
              <a:t>Better use sprinkling irrigation.</a:t>
            </a:r>
            <a:endParaRPr lang="en-IN" sz="2800" b="1" dirty="0"/>
          </a:p>
          <a:p>
            <a:pPr>
              <a:buFont typeface="Wingdings" panose="05000000000000000000" pitchFamily="2" charset="2"/>
              <a:buChar char="Ø"/>
            </a:pPr>
            <a:endParaRPr lang="en-IN" dirty="0"/>
          </a:p>
        </p:txBody>
      </p:sp>
    </p:spTree>
    <p:extLst>
      <p:ext uri="{BB962C8B-B14F-4D97-AF65-F5344CB8AC3E}">
        <p14:creationId xmlns="" xmlns:p14="http://schemas.microsoft.com/office/powerpoint/2010/main" val="29686225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9000" b="-3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10254" y="188686"/>
            <a:ext cx="9404723" cy="1400530"/>
          </a:xfrm>
        </p:spPr>
        <p:txBody>
          <a:bodyPr/>
          <a:lstStyle/>
          <a:p>
            <a:r>
              <a:rPr lang="en-IN" sz="4400" b="1" dirty="0">
                <a:solidFill>
                  <a:srgbClr val="FFFF00"/>
                </a:solidFill>
              </a:rPr>
              <a:t>Conservation of Energy</a:t>
            </a:r>
            <a:r>
              <a:rPr lang="en-IN" sz="4400" dirty="0">
                <a:solidFill>
                  <a:srgbClr val="FFFF00"/>
                </a:solidFill>
              </a:rPr>
              <a:t/>
            </a:r>
            <a:br>
              <a:rPr lang="en-IN" sz="4400" dirty="0">
                <a:solidFill>
                  <a:srgbClr val="FFFF00"/>
                </a:solidFill>
              </a:rPr>
            </a:br>
            <a:endParaRPr lang="en-IN" dirty="0">
              <a:solidFill>
                <a:srgbClr val="FFFF00"/>
              </a:solidFill>
            </a:endParaRPr>
          </a:p>
        </p:txBody>
      </p:sp>
      <p:sp>
        <p:nvSpPr>
          <p:cNvPr id="3" name="Content Placeholder 2"/>
          <p:cNvSpPr>
            <a:spLocks noGrp="1"/>
          </p:cNvSpPr>
          <p:nvPr>
            <p:ph idx="1"/>
          </p:nvPr>
        </p:nvSpPr>
        <p:spPr>
          <a:xfrm>
            <a:off x="566057" y="1494971"/>
            <a:ext cx="11103429" cy="4717143"/>
          </a:xfrm>
        </p:spPr>
        <p:txBody>
          <a:bodyPr>
            <a:noAutofit/>
          </a:bodyPr>
          <a:lstStyle/>
          <a:p>
            <a:pPr marL="0" indent="0" algn="just">
              <a:buNone/>
            </a:pPr>
            <a:r>
              <a:rPr lang="en-IN" sz="2400" b="1" u="sng" dirty="0">
                <a:solidFill>
                  <a:srgbClr val="FF0000"/>
                </a:solidFill>
              </a:rPr>
              <a:t>At </a:t>
            </a:r>
            <a:r>
              <a:rPr lang="en-IN" sz="2400" b="1" u="sng" dirty="0" smtClean="0">
                <a:solidFill>
                  <a:srgbClr val="FF0000"/>
                </a:solidFill>
              </a:rPr>
              <a:t>Home: </a:t>
            </a:r>
          </a:p>
          <a:p>
            <a:pPr algn="just">
              <a:buFont typeface="Wingdings" panose="05000000000000000000" pitchFamily="2" charset="2"/>
              <a:buChar char="Ø"/>
            </a:pPr>
            <a:r>
              <a:rPr lang="en-IN" sz="2400" b="1" dirty="0" smtClean="0">
                <a:solidFill>
                  <a:srgbClr val="FF0000"/>
                </a:solidFill>
              </a:rPr>
              <a:t>We </a:t>
            </a:r>
            <a:r>
              <a:rPr lang="en-IN" sz="2400" b="1" dirty="0">
                <a:solidFill>
                  <a:srgbClr val="FF0000"/>
                </a:solidFill>
              </a:rPr>
              <a:t>should not keep </a:t>
            </a:r>
            <a:r>
              <a:rPr lang="en-IN" sz="2400" b="1" dirty="0" smtClean="0">
                <a:solidFill>
                  <a:srgbClr val="FF0000"/>
                </a:solidFill>
              </a:rPr>
              <a:t>lights unnecessarily </a:t>
            </a:r>
            <a:r>
              <a:rPr lang="en-IN" sz="2400" b="1" dirty="0">
                <a:solidFill>
                  <a:srgbClr val="FF0000"/>
                </a:solidFill>
              </a:rPr>
              <a:t>switched on. </a:t>
            </a:r>
          </a:p>
          <a:p>
            <a:pPr algn="just">
              <a:buFont typeface="Wingdings" panose="05000000000000000000" pitchFamily="2" charset="2"/>
              <a:buChar char="Ø"/>
            </a:pPr>
            <a:r>
              <a:rPr lang="en-IN" sz="2400" b="1" dirty="0" smtClean="0">
                <a:solidFill>
                  <a:srgbClr val="FF0000"/>
                </a:solidFill>
              </a:rPr>
              <a:t>Reduce </a:t>
            </a:r>
            <a:r>
              <a:rPr lang="en-IN" sz="2400" b="1" dirty="0">
                <a:solidFill>
                  <a:srgbClr val="FF0000"/>
                </a:solidFill>
              </a:rPr>
              <a:t>the energy your appliances </a:t>
            </a:r>
            <a:r>
              <a:rPr lang="en-IN" sz="2400" b="1" dirty="0" smtClean="0">
                <a:solidFill>
                  <a:srgbClr val="FF0000"/>
                </a:solidFill>
              </a:rPr>
              <a:t>consumption. </a:t>
            </a:r>
            <a:endParaRPr lang="en-IN" sz="2400" b="1" dirty="0">
              <a:solidFill>
                <a:srgbClr val="FF0000"/>
              </a:solidFill>
            </a:endParaRPr>
          </a:p>
          <a:p>
            <a:pPr algn="just">
              <a:buFont typeface="Wingdings" panose="05000000000000000000" pitchFamily="2" charset="2"/>
              <a:buChar char="Ø"/>
            </a:pPr>
            <a:r>
              <a:rPr lang="en-IN" sz="2400" b="1" dirty="0" smtClean="0">
                <a:solidFill>
                  <a:srgbClr val="FF0000"/>
                </a:solidFill>
              </a:rPr>
              <a:t>Use solar energy and make your houses ventilated.</a:t>
            </a:r>
          </a:p>
          <a:p>
            <a:pPr marL="0" indent="0" algn="just">
              <a:buNone/>
            </a:pPr>
            <a:endParaRPr lang="en-IN" sz="1600" b="1" dirty="0" smtClean="0">
              <a:solidFill>
                <a:srgbClr val="FF0000"/>
              </a:solidFill>
            </a:endParaRPr>
          </a:p>
          <a:p>
            <a:pPr marL="0" indent="0" algn="just">
              <a:buNone/>
            </a:pPr>
            <a:r>
              <a:rPr lang="en-IN" sz="2400" b="1" u="sng" dirty="0">
                <a:solidFill>
                  <a:srgbClr val="FF0000"/>
                </a:solidFill>
              </a:rPr>
              <a:t>At </a:t>
            </a:r>
            <a:r>
              <a:rPr lang="en-IN" sz="2400" b="1" u="sng" dirty="0" smtClean="0">
                <a:solidFill>
                  <a:srgbClr val="FF0000"/>
                </a:solidFill>
              </a:rPr>
              <a:t>Public Places : </a:t>
            </a:r>
          </a:p>
          <a:p>
            <a:pPr algn="just">
              <a:buFont typeface="Wingdings" panose="05000000000000000000" pitchFamily="2" charset="2"/>
              <a:buChar char="Ø"/>
            </a:pPr>
            <a:r>
              <a:rPr lang="en-IN" sz="2400" b="1" dirty="0" smtClean="0">
                <a:solidFill>
                  <a:srgbClr val="FF0000"/>
                </a:solidFill>
              </a:rPr>
              <a:t>Switch off </a:t>
            </a:r>
            <a:r>
              <a:rPr lang="en-IN" sz="2400" b="1" dirty="0">
                <a:solidFill>
                  <a:srgbClr val="FF0000"/>
                </a:solidFill>
              </a:rPr>
              <a:t>the fans and lights </a:t>
            </a:r>
            <a:r>
              <a:rPr lang="en-IN" sz="2400" b="1" dirty="0" smtClean="0">
                <a:solidFill>
                  <a:srgbClr val="FF0000"/>
                </a:solidFill>
              </a:rPr>
              <a:t>in the </a:t>
            </a:r>
            <a:r>
              <a:rPr lang="en-IN" sz="2400" b="1" dirty="0">
                <a:solidFill>
                  <a:srgbClr val="FF0000"/>
                </a:solidFill>
              </a:rPr>
              <a:t>places like bus terminal </a:t>
            </a:r>
            <a:r>
              <a:rPr lang="en-IN" sz="2400" b="1" dirty="0" smtClean="0">
                <a:solidFill>
                  <a:srgbClr val="FF0000"/>
                </a:solidFill>
              </a:rPr>
              <a:t> and </a:t>
            </a:r>
            <a:r>
              <a:rPr lang="en-IN" sz="2400" b="1" dirty="0">
                <a:solidFill>
                  <a:srgbClr val="FF0000"/>
                </a:solidFill>
              </a:rPr>
              <a:t>railway stations when </a:t>
            </a:r>
            <a:r>
              <a:rPr lang="en-IN" sz="2400" b="1" dirty="0" smtClean="0">
                <a:solidFill>
                  <a:srgbClr val="FF0000"/>
                </a:solidFill>
              </a:rPr>
              <a:t>not necessary</a:t>
            </a:r>
            <a:r>
              <a:rPr lang="en-IN" sz="2400" b="1" dirty="0">
                <a:solidFill>
                  <a:srgbClr val="FF0000"/>
                </a:solidFill>
              </a:rPr>
              <a:t>. </a:t>
            </a:r>
          </a:p>
          <a:p>
            <a:pPr algn="just">
              <a:buFont typeface="Wingdings" panose="05000000000000000000" pitchFamily="2" charset="2"/>
              <a:buChar char="Ø"/>
            </a:pPr>
            <a:r>
              <a:rPr lang="en-IN" sz="2400" b="1" dirty="0" smtClean="0">
                <a:solidFill>
                  <a:srgbClr val="FF0000"/>
                </a:solidFill>
              </a:rPr>
              <a:t>Big </a:t>
            </a:r>
            <a:r>
              <a:rPr lang="en-IN" sz="2400" b="1" dirty="0">
                <a:solidFill>
                  <a:srgbClr val="FF0000"/>
                </a:solidFill>
              </a:rPr>
              <a:t>Hoardings, lightened up for the whole evening and nights are other wastage of power which can be and should be </a:t>
            </a:r>
            <a:r>
              <a:rPr lang="en-IN" sz="2400" b="1" dirty="0" smtClean="0">
                <a:solidFill>
                  <a:srgbClr val="FF0000"/>
                </a:solidFill>
              </a:rPr>
              <a:t>avoide</a:t>
            </a:r>
            <a:r>
              <a:rPr lang="en-IN" sz="2400" b="1" dirty="0">
                <a:solidFill>
                  <a:srgbClr val="FF0000"/>
                </a:solidFill>
              </a:rPr>
              <a:t>d</a:t>
            </a:r>
            <a:r>
              <a:rPr lang="en-IN" sz="2400" b="1" dirty="0" smtClean="0">
                <a:solidFill>
                  <a:srgbClr val="FF0000"/>
                </a:solidFill>
              </a:rPr>
              <a:t>.</a:t>
            </a:r>
            <a:endParaRPr lang="en-IN" sz="2400" b="1" dirty="0">
              <a:solidFill>
                <a:srgbClr val="FF0000"/>
              </a:solidFill>
            </a:endParaRPr>
          </a:p>
        </p:txBody>
      </p:sp>
    </p:spTree>
    <p:extLst>
      <p:ext uri="{BB962C8B-B14F-4D97-AF65-F5344CB8AC3E}">
        <p14:creationId xmlns="" xmlns:p14="http://schemas.microsoft.com/office/powerpoint/2010/main" val="28315338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8000" b="-1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08111" y="2319618"/>
            <a:ext cx="9404723" cy="2766732"/>
          </a:xfrm>
        </p:spPr>
        <p:txBody>
          <a:bodyPr/>
          <a:lstStyle/>
          <a:p>
            <a:pPr algn="ctr"/>
            <a:r>
              <a:rPr lang="en-IN" sz="5400" b="1" dirty="0" smtClean="0">
                <a:solidFill>
                  <a:srgbClr val="C00000"/>
                </a:solidFill>
              </a:rPr>
              <a:t>DEPLETION OF NATURAL RESOURCES</a:t>
            </a:r>
            <a:endParaRPr lang="en-IN" sz="5400" b="1" dirty="0">
              <a:solidFill>
                <a:srgbClr val="C00000"/>
              </a:solidFill>
            </a:endParaRPr>
          </a:p>
        </p:txBody>
      </p:sp>
    </p:spTree>
    <p:extLst>
      <p:ext uri="{BB962C8B-B14F-4D97-AF65-F5344CB8AC3E}">
        <p14:creationId xmlns="" xmlns:p14="http://schemas.microsoft.com/office/powerpoint/2010/main" val="42146732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7028" y="566058"/>
            <a:ext cx="11045372" cy="5907312"/>
          </a:xfrm>
        </p:spPr>
        <p:txBody>
          <a:bodyPr>
            <a:noAutofit/>
          </a:bodyPr>
          <a:lstStyle/>
          <a:p>
            <a:pPr marL="0" indent="0" algn="just">
              <a:buNone/>
            </a:pPr>
            <a:r>
              <a:rPr lang="en-IN" sz="3200" b="1" dirty="0">
                <a:solidFill>
                  <a:srgbClr val="C00000"/>
                </a:solidFill>
              </a:rPr>
              <a:t>Resource depletion </a:t>
            </a:r>
            <a:r>
              <a:rPr lang="en-IN" sz="2500" b="1" dirty="0"/>
              <a:t>is the consumption of a resource faster than it can be replenished</a:t>
            </a:r>
            <a:r>
              <a:rPr lang="en-IN" sz="2500" b="1" dirty="0" smtClean="0"/>
              <a:t>.</a:t>
            </a:r>
          </a:p>
          <a:p>
            <a:pPr marL="0" indent="0" algn="just">
              <a:buNone/>
            </a:pPr>
            <a:endParaRPr lang="en-IN" sz="100" b="1" dirty="0"/>
          </a:p>
          <a:p>
            <a:pPr marL="0" indent="0" algn="just">
              <a:buNone/>
            </a:pPr>
            <a:r>
              <a:rPr lang="en-IN" sz="2500" b="1" dirty="0"/>
              <a:t>Over a period of time, many of our natural resources are being depleted. Many activities of human </a:t>
            </a:r>
            <a:r>
              <a:rPr lang="en-IN" sz="2500" b="1" dirty="0" smtClean="0"/>
              <a:t>society are </a:t>
            </a:r>
            <a:r>
              <a:rPr lang="en-IN" sz="2500" b="1" dirty="0"/>
              <a:t>responsible for this degradation of the environment. </a:t>
            </a:r>
            <a:endParaRPr lang="en-IN" sz="2500" b="1" dirty="0" smtClean="0"/>
          </a:p>
          <a:p>
            <a:pPr marL="0" indent="0" algn="just">
              <a:buNone/>
            </a:pPr>
            <a:r>
              <a:rPr lang="en-IN" sz="2500" b="1" dirty="0" smtClean="0"/>
              <a:t>Agricultural </a:t>
            </a:r>
            <a:r>
              <a:rPr lang="en-IN" sz="2500" b="1" dirty="0"/>
              <a:t>practises such as indiscriminate use of fertilizers and pesticides contaminate the soil</a:t>
            </a:r>
            <a:r>
              <a:rPr lang="en-IN" sz="2500" b="1" dirty="0" smtClean="0"/>
              <a:t>.</a:t>
            </a:r>
          </a:p>
          <a:p>
            <a:pPr marL="0" indent="0" algn="just">
              <a:buNone/>
            </a:pPr>
            <a:r>
              <a:rPr lang="en-IN" sz="2500" b="1" dirty="0" smtClean="0"/>
              <a:t>Urbanisation</a:t>
            </a:r>
            <a:r>
              <a:rPr lang="en-IN" sz="2500" b="1" dirty="0"/>
              <a:t>, overpopulation, increase in use of </a:t>
            </a:r>
            <a:r>
              <a:rPr lang="en-IN" sz="2500" b="1" dirty="0" smtClean="0"/>
              <a:t>carbon monoxide </a:t>
            </a:r>
            <a:r>
              <a:rPr lang="en-IN" sz="2500" b="1" dirty="0"/>
              <a:t>producing automobiles, deforestation, deterioration of water resources are all factors </a:t>
            </a:r>
            <a:r>
              <a:rPr lang="en-IN" sz="2500" b="1" dirty="0" smtClean="0"/>
              <a:t>contributing to </a:t>
            </a:r>
            <a:r>
              <a:rPr lang="en-IN" sz="2500" b="1" dirty="0"/>
              <a:t>this </a:t>
            </a:r>
            <a:r>
              <a:rPr lang="en-IN" sz="2500" b="1" dirty="0" smtClean="0"/>
              <a:t>depletion. </a:t>
            </a:r>
          </a:p>
          <a:p>
            <a:pPr marL="0" indent="0" algn="just">
              <a:buNone/>
            </a:pPr>
            <a:r>
              <a:rPr lang="en-IN" sz="2500" b="1" dirty="0" smtClean="0"/>
              <a:t>Depletion </a:t>
            </a:r>
            <a:r>
              <a:rPr lang="en-IN" sz="2500" b="1" dirty="0"/>
              <a:t>of natural resources refers to the exhaustion of raw materials within a region. Our resources </a:t>
            </a:r>
            <a:r>
              <a:rPr lang="en-IN" sz="2500" b="1" dirty="0" smtClean="0"/>
              <a:t>are getting </a:t>
            </a:r>
            <a:r>
              <a:rPr lang="en-IN" sz="2500" b="1" dirty="0"/>
              <a:t>depleted at a faster rate than they are produced or renewed by nature.</a:t>
            </a:r>
          </a:p>
        </p:txBody>
      </p:sp>
    </p:spTree>
    <p:extLst>
      <p:ext uri="{BB962C8B-B14F-4D97-AF65-F5344CB8AC3E}">
        <p14:creationId xmlns="" xmlns:p14="http://schemas.microsoft.com/office/powerpoint/2010/main" val="20055558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8456" y="168939"/>
            <a:ext cx="9404723" cy="1400530"/>
          </a:xfrm>
        </p:spPr>
        <p:txBody>
          <a:bodyPr/>
          <a:lstStyle/>
          <a:p>
            <a:r>
              <a:rPr lang="en-IN" sz="4400" b="1" dirty="0" smtClean="0">
                <a:solidFill>
                  <a:srgbClr val="C00000"/>
                </a:solidFill>
              </a:rPr>
              <a:t>Types of Degradation</a:t>
            </a:r>
            <a:endParaRPr lang="en-IN" sz="4400" b="1" dirty="0">
              <a:solidFill>
                <a:srgbClr val="C00000"/>
              </a:solidFill>
            </a:endParaRPr>
          </a:p>
        </p:txBody>
      </p:sp>
      <p:graphicFrame>
        <p:nvGraphicFramePr>
          <p:cNvPr id="5" name="Diagram 4"/>
          <p:cNvGraphicFramePr/>
          <p:nvPr>
            <p:extLst>
              <p:ext uri="{D42A27DB-BD31-4B8C-83A1-F6EECF244321}">
                <p14:modId xmlns="" xmlns:p14="http://schemas.microsoft.com/office/powerpoint/2010/main" val="1917469559"/>
              </p:ext>
            </p:extLst>
          </p:nvPr>
        </p:nvGraphicFramePr>
        <p:xfrm>
          <a:off x="3511111" y="411874"/>
          <a:ext cx="10184524" cy="55494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1229070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8629" y="1132114"/>
            <a:ext cx="10508343" cy="5457370"/>
          </a:xfrm>
        </p:spPr>
        <p:txBody>
          <a:bodyPr>
            <a:noAutofit/>
          </a:bodyPr>
          <a:lstStyle/>
          <a:p>
            <a:pPr marL="0" indent="0" algn="just">
              <a:buNone/>
            </a:pPr>
            <a:r>
              <a:rPr lang="en-IN" sz="2500" b="1" u="sng" dirty="0" smtClean="0">
                <a:solidFill>
                  <a:srgbClr val="C00000"/>
                </a:solidFill>
              </a:rPr>
              <a:t>DEFORESTATION</a:t>
            </a:r>
            <a:r>
              <a:rPr lang="en-IN" sz="2500" b="1" dirty="0" smtClean="0"/>
              <a:t> : </a:t>
            </a:r>
            <a:r>
              <a:rPr lang="en-US" sz="2500" b="1" dirty="0"/>
              <a:t>Deforestation is the clearance of forests by logging and/or </a:t>
            </a:r>
            <a:r>
              <a:rPr lang="en-US" sz="2500" b="1" dirty="0" smtClean="0"/>
              <a:t>burning.</a:t>
            </a:r>
          </a:p>
          <a:p>
            <a:pPr marL="0" indent="0" algn="just">
              <a:buNone/>
            </a:pPr>
            <a:endParaRPr lang="en-US" sz="2500" b="1" dirty="0"/>
          </a:p>
          <a:p>
            <a:pPr marL="0" indent="0" algn="just">
              <a:buNone/>
            </a:pPr>
            <a:r>
              <a:rPr lang="en-IN" sz="2500" b="1" u="sng" dirty="0" smtClean="0">
                <a:solidFill>
                  <a:srgbClr val="C00000"/>
                </a:solidFill>
              </a:rPr>
              <a:t>DESERTIFICATION</a:t>
            </a:r>
            <a:r>
              <a:rPr lang="en-IN" sz="2500" b="1" dirty="0" smtClean="0"/>
              <a:t> : </a:t>
            </a:r>
            <a:r>
              <a:rPr lang="en-IN" sz="2500" b="1" dirty="0" smtClean="0"/>
              <a:t>Desertification </a:t>
            </a:r>
            <a:r>
              <a:rPr lang="en-IN" sz="2500" b="1" dirty="0"/>
              <a:t>is a type of land degradation in which a R</a:t>
            </a:r>
            <a:r>
              <a:rPr lang="en-IN" sz="2500" b="1" dirty="0" smtClean="0"/>
              <a:t>elatively </a:t>
            </a:r>
            <a:r>
              <a:rPr lang="en-IN" sz="2500" b="1" dirty="0"/>
              <a:t>dry land region becomes increasingly </a:t>
            </a:r>
            <a:r>
              <a:rPr lang="en-IN" sz="2500" b="1" dirty="0" smtClean="0"/>
              <a:t>arid, typically </a:t>
            </a:r>
            <a:r>
              <a:rPr lang="en-IN" sz="2500" b="1" dirty="0"/>
              <a:t>losing its bodies of water as well as vegetation </a:t>
            </a:r>
            <a:r>
              <a:rPr lang="en-IN" sz="2500" b="1" dirty="0" smtClean="0"/>
              <a:t>and wildlife.</a:t>
            </a:r>
          </a:p>
          <a:p>
            <a:pPr marL="0" indent="0" algn="just">
              <a:buNone/>
            </a:pPr>
            <a:endParaRPr lang="en-IN" sz="2500" b="1" dirty="0" smtClean="0"/>
          </a:p>
          <a:p>
            <a:pPr marL="0" indent="0" algn="just">
              <a:buNone/>
            </a:pPr>
            <a:r>
              <a:rPr lang="en-IN" sz="2500" b="1" u="sng" dirty="0" smtClean="0">
                <a:solidFill>
                  <a:srgbClr val="C00000"/>
                </a:solidFill>
              </a:rPr>
              <a:t>EMISSION</a:t>
            </a:r>
            <a:r>
              <a:rPr lang="en-IN" sz="2500" b="1" dirty="0" smtClean="0"/>
              <a:t> : </a:t>
            </a:r>
            <a:r>
              <a:rPr lang="en-US" sz="2500" b="1" dirty="0" smtClean="0"/>
              <a:t>When </a:t>
            </a:r>
            <a:r>
              <a:rPr lang="en-US" sz="2500" b="1" dirty="0"/>
              <a:t>human or natural forces release chemicals or </a:t>
            </a:r>
            <a:r>
              <a:rPr lang="en-US" sz="2500" b="1" dirty="0" smtClean="0"/>
              <a:t>other substances </a:t>
            </a:r>
            <a:r>
              <a:rPr lang="en-US" sz="2500" b="1" dirty="0"/>
              <a:t>into the environment, the process is known </a:t>
            </a:r>
            <a:r>
              <a:rPr lang="en-US" sz="2500" b="1" dirty="0" smtClean="0"/>
              <a:t>as emission. Many </a:t>
            </a:r>
            <a:r>
              <a:rPr lang="en-US" sz="2500" b="1" dirty="0"/>
              <a:t>natural processes cause emissions. </a:t>
            </a:r>
            <a:endParaRPr lang="en-US" sz="2500" b="1" dirty="0" smtClean="0"/>
          </a:p>
          <a:p>
            <a:pPr marL="0" indent="0" algn="just">
              <a:buNone/>
            </a:pPr>
            <a:endParaRPr lang="en-US" sz="2400" b="1" dirty="0"/>
          </a:p>
          <a:p>
            <a:pPr marL="0" indent="0" algn="just">
              <a:buNone/>
            </a:pPr>
            <a:r>
              <a:rPr lang="en-US" sz="2400" b="1" dirty="0" smtClean="0"/>
              <a:t> </a:t>
            </a:r>
            <a:endParaRPr lang="en-IN" sz="2400" b="1" dirty="0"/>
          </a:p>
        </p:txBody>
      </p:sp>
    </p:spTree>
    <p:extLst>
      <p:ext uri="{BB962C8B-B14F-4D97-AF65-F5344CB8AC3E}">
        <p14:creationId xmlns="" xmlns:p14="http://schemas.microsoft.com/office/powerpoint/2010/main" val="15715774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5130" y="243168"/>
            <a:ext cx="9404723" cy="1400530"/>
          </a:xfrm>
        </p:spPr>
        <p:txBody>
          <a:bodyPr/>
          <a:lstStyle/>
          <a:p>
            <a:r>
              <a:rPr lang="en-IN" b="1" dirty="0" smtClean="0">
                <a:solidFill>
                  <a:srgbClr val="C00000"/>
                </a:solidFill>
              </a:rPr>
              <a:t>KINDS OF RESOURCES</a:t>
            </a:r>
            <a:endParaRPr lang="en-IN" b="1" dirty="0">
              <a:solidFill>
                <a:srgbClr val="C00000"/>
              </a:solidFill>
            </a:endParaRPr>
          </a:p>
        </p:txBody>
      </p:sp>
      <p:sp>
        <p:nvSpPr>
          <p:cNvPr id="3" name="Content Placeholder 2"/>
          <p:cNvSpPr>
            <a:spLocks noGrp="1"/>
          </p:cNvSpPr>
          <p:nvPr>
            <p:ph idx="1"/>
          </p:nvPr>
        </p:nvSpPr>
        <p:spPr>
          <a:xfrm>
            <a:off x="2551112" y="1930400"/>
            <a:ext cx="8946541" cy="3432530"/>
          </a:xfrm>
        </p:spPr>
        <p:txBody>
          <a:bodyPr>
            <a:normAutofit/>
          </a:bodyPr>
          <a:lstStyle/>
          <a:p>
            <a:pPr>
              <a:buFont typeface="Wingdings" panose="05000000000000000000" pitchFamily="2" charset="2"/>
              <a:buChar char="Ø"/>
            </a:pPr>
            <a:r>
              <a:rPr lang="en-IN" sz="3200" b="1" dirty="0" smtClean="0">
                <a:solidFill>
                  <a:srgbClr val="FFFF00"/>
                </a:solidFill>
              </a:rPr>
              <a:t>Forest Resources</a:t>
            </a:r>
          </a:p>
          <a:p>
            <a:pPr>
              <a:buFont typeface="Wingdings" panose="05000000000000000000" pitchFamily="2" charset="2"/>
              <a:buChar char="Ø"/>
            </a:pPr>
            <a:r>
              <a:rPr lang="en-IN" sz="3200" b="1" dirty="0" smtClean="0">
                <a:solidFill>
                  <a:srgbClr val="FFFF00"/>
                </a:solidFill>
              </a:rPr>
              <a:t>Water Resources</a:t>
            </a:r>
          </a:p>
          <a:p>
            <a:pPr>
              <a:buFont typeface="Wingdings" panose="05000000000000000000" pitchFamily="2" charset="2"/>
              <a:buChar char="Ø"/>
            </a:pPr>
            <a:r>
              <a:rPr lang="en-IN" sz="3200" b="1" dirty="0" smtClean="0">
                <a:solidFill>
                  <a:srgbClr val="FFFF00"/>
                </a:solidFill>
              </a:rPr>
              <a:t>Mineral Resources</a:t>
            </a:r>
          </a:p>
          <a:p>
            <a:pPr>
              <a:buFont typeface="Wingdings" panose="05000000000000000000" pitchFamily="2" charset="2"/>
              <a:buChar char="Ø"/>
            </a:pPr>
            <a:r>
              <a:rPr lang="en-IN" sz="3200" b="1" dirty="0" smtClean="0">
                <a:solidFill>
                  <a:srgbClr val="FFFF00"/>
                </a:solidFill>
              </a:rPr>
              <a:t>Energy Resources</a:t>
            </a:r>
          </a:p>
          <a:p>
            <a:pPr>
              <a:buFont typeface="Wingdings" panose="05000000000000000000" pitchFamily="2" charset="2"/>
              <a:buChar char="Ø"/>
            </a:pPr>
            <a:r>
              <a:rPr lang="en-IN" sz="3200" b="1" dirty="0" smtClean="0">
                <a:solidFill>
                  <a:srgbClr val="FFFF00"/>
                </a:solidFill>
              </a:rPr>
              <a:t>Land Resources</a:t>
            </a:r>
            <a:endParaRPr lang="en-IN" sz="3200" b="1" dirty="0">
              <a:solidFill>
                <a:srgbClr val="FFFF00"/>
              </a:solidFill>
            </a:endParaRPr>
          </a:p>
        </p:txBody>
      </p:sp>
    </p:spTree>
    <p:extLst>
      <p:ext uri="{BB962C8B-B14F-4D97-AF65-F5344CB8AC3E}">
        <p14:creationId xmlns="" xmlns:p14="http://schemas.microsoft.com/office/powerpoint/2010/main" val="9164043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97277"/>
            <a:ext cx="9404723" cy="1400530"/>
          </a:xfrm>
        </p:spPr>
        <p:txBody>
          <a:bodyPr/>
          <a:lstStyle/>
          <a:p>
            <a:r>
              <a:rPr lang="en-IN" sz="4800" b="1" dirty="0">
                <a:solidFill>
                  <a:schemeClr val="accent1"/>
                </a:solidFill>
              </a:rPr>
              <a:t>RESOURCES</a:t>
            </a:r>
            <a:r>
              <a:rPr lang="en-IN" sz="4800" b="1" dirty="0" smtClean="0">
                <a:solidFill>
                  <a:schemeClr val="accent1"/>
                </a:solidFill>
              </a:rPr>
              <a:t> </a:t>
            </a:r>
            <a:endParaRPr lang="en-IN" sz="4800" b="1" dirty="0">
              <a:solidFill>
                <a:schemeClr val="accent1"/>
              </a:solidFill>
            </a:endParaRPr>
          </a:p>
        </p:txBody>
      </p:sp>
      <p:sp>
        <p:nvSpPr>
          <p:cNvPr id="3" name="Content Placeholder 2"/>
          <p:cNvSpPr>
            <a:spLocks noGrp="1"/>
          </p:cNvSpPr>
          <p:nvPr>
            <p:ph idx="1"/>
          </p:nvPr>
        </p:nvSpPr>
        <p:spPr>
          <a:xfrm>
            <a:off x="1325683" y="1101619"/>
            <a:ext cx="8946541" cy="4195481"/>
          </a:xfrm>
        </p:spPr>
        <p:txBody>
          <a:bodyPr/>
          <a:lstStyle/>
          <a:p>
            <a:pPr marL="0" indent="0" algn="just">
              <a:buNone/>
            </a:pPr>
            <a:endParaRPr lang="en-US" sz="3200" b="1" dirty="0" smtClean="0">
              <a:solidFill>
                <a:srgbClr val="FFFF00"/>
              </a:solidFill>
            </a:endParaRPr>
          </a:p>
          <a:p>
            <a:pPr marL="0" indent="0" algn="just">
              <a:buNone/>
            </a:pPr>
            <a:r>
              <a:rPr lang="en-US" sz="3200" b="1" dirty="0" smtClean="0">
                <a:solidFill>
                  <a:srgbClr val="FFFF00"/>
                </a:solidFill>
              </a:rPr>
              <a:t>Any </a:t>
            </a:r>
            <a:r>
              <a:rPr lang="en-US" sz="3200" b="1" dirty="0">
                <a:solidFill>
                  <a:srgbClr val="FFFF00"/>
                </a:solidFill>
              </a:rPr>
              <a:t>thing, which is </a:t>
            </a:r>
            <a:r>
              <a:rPr lang="en-US" sz="3200" b="1" dirty="0" smtClean="0">
                <a:solidFill>
                  <a:srgbClr val="FFFF00"/>
                </a:solidFill>
              </a:rPr>
              <a:t>useful for </a:t>
            </a:r>
            <a:r>
              <a:rPr lang="en-US" sz="3200" b="1" dirty="0">
                <a:solidFill>
                  <a:srgbClr val="FFFF00"/>
                </a:solidFill>
              </a:rPr>
              <a:t>man, or can be transformed into a useful product or can be used to produce a useful thing, </a:t>
            </a:r>
            <a:r>
              <a:rPr lang="en-US" sz="3200" b="1" dirty="0" smtClean="0">
                <a:solidFill>
                  <a:srgbClr val="FFFF00"/>
                </a:solidFill>
              </a:rPr>
              <a:t>is referred </a:t>
            </a:r>
            <a:r>
              <a:rPr lang="en-US" sz="3200" b="1" dirty="0">
                <a:solidFill>
                  <a:srgbClr val="FFFF00"/>
                </a:solidFill>
              </a:rPr>
              <a:t>as ‘resources</a:t>
            </a:r>
            <a:r>
              <a:rPr lang="en-US" sz="3200" b="1" dirty="0" smtClean="0">
                <a:solidFill>
                  <a:srgbClr val="FFFF00"/>
                </a:solidFill>
              </a:rPr>
              <a:t>’.</a:t>
            </a:r>
          </a:p>
          <a:p>
            <a:pPr marL="0" indent="0" algn="ctr">
              <a:buNone/>
            </a:pPr>
            <a:r>
              <a:rPr lang="en-IN" sz="3200" b="1" dirty="0">
                <a:solidFill>
                  <a:srgbClr val="FFFF00"/>
                </a:solidFill>
              </a:rPr>
              <a:t>Example</a:t>
            </a:r>
            <a:r>
              <a:rPr lang="en-IN" sz="3200" b="1" dirty="0" smtClean="0">
                <a:solidFill>
                  <a:srgbClr val="FFFF00"/>
                </a:solidFill>
              </a:rPr>
              <a:t>: rocks, minerals, soil, rivers</a:t>
            </a:r>
            <a:r>
              <a:rPr lang="en-IN" sz="3200" b="1" dirty="0">
                <a:solidFill>
                  <a:srgbClr val="FFFF00"/>
                </a:solidFill>
              </a:rPr>
              <a:t>, </a:t>
            </a:r>
          </a:p>
          <a:p>
            <a:pPr marL="0" indent="0" algn="ctr">
              <a:buNone/>
            </a:pPr>
            <a:r>
              <a:rPr lang="en-IN" sz="3200" b="1" dirty="0" smtClean="0">
                <a:solidFill>
                  <a:srgbClr val="FFFF00"/>
                </a:solidFill>
              </a:rPr>
              <a:t> plants </a:t>
            </a:r>
            <a:r>
              <a:rPr lang="en-IN" sz="3200" b="1" dirty="0">
                <a:solidFill>
                  <a:srgbClr val="FFFF00"/>
                </a:solidFill>
              </a:rPr>
              <a:t>&amp; animal. </a:t>
            </a:r>
          </a:p>
          <a:p>
            <a:pPr marL="0" indent="0" algn="just">
              <a:buNone/>
            </a:pPr>
            <a:endParaRPr lang="en-US" sz="3200" dirty="0"/>
          </a:p>
          <a:p>
            <a:pPr marL="0" indent="0" algn="just">
              <a:buNone/>
            </a:pPr>
            <a:endParaRPr lang="en-IN" dirty="0"/>
          </a:p>
        </p:txBody>
      </p:sp>
    </p:spTree>
    <p:extLst>
      <p:ext uri="{BB962C8B-B14F-4D97-AF65-F5344CB8AC3E}">
        <p14:creationId xmlns="" xmlns:p14="http://schemas.microsoft.com/office/powerpoint/2010/main" val="362446134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0" b="-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solidFill>
                  <a:srgbClr val="FFFF00"/>
                </a:solidFill>
              </a:rPr>
              <a:t>FOREST RESOURCES</a:t>
            </a:r>
            <a:endParaRPr lang="en-IN" b="1" dirty="0">
              <a:solidFill>
                <a:srgbClr val="FFFF00"/>
              </a:solidFill>
            </a:endParaRPr>
          </a:p>
        </p:txBody>
      </p:sp>
      <p:sp>
        <p:nvSpPr>
          <p:cNvPr id="3" name="Content Placeholder 2"/>
          <p:cNvSpPr>
            <a:spLocks noGrp="1"/>
          </p:cNvSpPr>
          <p:nvPr>
            <p:ph idx="1"/>
          </p:nvPr>
        </p:nvSpPr>
        <p:spPr>
          <a:xfrm>
            <a:off x="1103311" y="2052918"/>
            <a:ext cx="9825945" cy="4195481"/>
          </a:xfrm>
        </p:spPr>
        <p:txBody>
          <a:bodyPr>
            <a:normAutofit/>
          </a:bodyPr>
          <a:lstStyle/>
          <a:p>
            <a:pPr algn="just">
              <a:buFont typeface="Wingdings" panose="05000000000000000000" pitchFamily="2" charset="2"/>
              <a:buChar char="Ø"/>
            </a:pPr>
            <a:r>
              <a:rPr lang="en-IN" sz="2800" b="1" dirty="0" smtClean="0"/>
              <a:t>Forest is an area with a high density of trees, together with other plants, covering a large area of land.</a:t>
            </a:r>
          </a:p>
          <a:p>
            <a:pPr algn="just">
              <a:buFont typeface="Wingdings" panose="05000000000000000000" pitchFamily="2" charset="2"/>
              <a:buChar char="Ø"/>
            </a:pPr>
            <a:endParaRPr lang="en-IN" sz="2800" b="1" dirty="0"/>
          </a:p>
          <a:p>
            <a:pPr algn="just">
              <a:buFont typeface="Wingdings" panose="05000000000000000000" pitchFamily="2" charset="2"/>
              <a:buChar char="Ø"/>
            </a:pPr>
            <a:r>
              <a:rPr lang="en-IN" sz="2800" b="1" dirty="0" smtClean="0"/>
              <a:t>Forests are home to 50% to 90% of earth’s species.</a:t>
            </a:r>
          </a:p>
          <a:p>
            <a:pPr algn="just">
              <a:buFont typeface="Wingdings" panose="05000000000000000000" pitchFamily="2" charset="2"/>
              <a:buChar char="Ø"/>
            </a:pPr>
            <a:endParaRPr lang="en-IN" sz="2800" b="1" dirty="0"/>
          </a:p>
          <a:p>
            <a:pPr algn="just">
              <a:buFont typeface="Wingdings" panose="05000000000000000000" pitchFamily="2" charset="2"/>
              <a:buChar char="Ø"/>
            </a:pPr>
            <a:r>
              <a:rPr lang="en-IN" sz="2800" b="1" dirty="0" smtClean="0"/>
              <a:t>These forests not only produce innumerable material goods, but also provide several environmental services which are essential for life.</a:t>
            </a:r>
          </a:p>
          <a:p>
            <a:pPr algn="just">
              <a:buFont typeface="Wingdings" panose="05000000000000000000" pitchFamily="2" charset="2"/>
              <a:buChar char="Ø"/>
            </a:pPr>
            <a:endParaRPr lang="en-IN" b="1" dirty="0"/>
          </a:p>
        </p:txBody>
      </p:sp>
    </p:spTree>
    <p:extLst>
      <p:ext uri="{BB962C8B-B14F-4D97-AF65-F5344CB8AC3E}">
        <p14:creationId xmlns="" xmlns:p14="http://schemas.microsoft.com/office/powerpoint/2010/main" val="11942670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974" y="551793"/>
            <a:ext cx="9404723" cy="1400530"/>
          </a:xfrm>
        </p:spPr>
        <p:txBody>
          <a:bodyPr/>
          <a:lstStyle/>
          <a:p>
            <a:r>
              <a:rPr lang="en-IN" b="1" dirty="0" smtClean="0">
                <a:solidFill>
                  <a:srgbClr val="FFFF00"/>
                </a:solidFill>
              </a:rPr>
              <a:t>Functions of Forest Resources</a:t>
            </a:r>
            <a:endParaRPr lang="en-IN" b="1" dirty="0">
              <a:solidFill>
                <a:srgbClr val="FFFF00"/>
              </a:solidFill>
            </a:endParaRPr>
          </a:p>
        </p:txBody>
      </p:sp>
      <p:graphicFrame>
        <p:nvGraphicFramePr>
          <p:cNvPr id="15" name="Content Placeholder 14"/>
          <p:cNvGraphicFramePr>
            <a:graphicFrameLocks noGrp="1"/>
          </p:cNvGraphicFramePr>
          <p:nvPr>
            <p:ph idx="1"/>
            <p:extLst>
              <p:ext uri="{D42A27DB-BD31-4B8C-83A1-F6EECF244321}">
                <p14:modId xmlns="" xmlns:p14="http://schemas.microsoft.com/office/powerpoint/2010/main" val="3294477065"/>
              </p:ext>
            </p:extLst>
          </p:nvPr>
        </p:nvGraphicFramePr>
        <p:xfrm>
          <a:off x="522514" y="2017486"/>
          <a:ext cx="11306630" cy="48405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84663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4222" y="0"/>
            <a:ext cx="9404723" cy="1251284"/>
          </a:xfrm>
        </p:spPr>
        <p:txBody>
          <a:bodyPr/>
          <a:lstStyle/>
          <a:p>
            <a:r>
              <a:rPr lang="en-IN" b="1" dirty="0" smtClean="0">
                <a:solidFill>
                  <a:srgbClr val="FFFF00"/>
                </a:solidFill>
              </a:rPr>
              <a:t>Causes of Deforestation</a:t>
            </a:r>
            <a:endParaRPr lang="en-IN" b="1" dirty="0">
              <a:solidFill>
                <a:srgbClr val="FFFF00"/>
              </a:solidFill>
            </a:endParaRPr>
          </a:p>
        </p:txBody>
      </p:sp>
      <p:graphicFrame>
        <p:nvGraphicFramePr>
          <p:cNvPr id="7" name="Diagram 6"/>
          <p:cNvGraphicFramePr/>
          <p:nvPr>
            <p:extLst>
              <p:ext uri="{D42A27DB-BD31-4B8C-83A1-F6EECF244321}">
                <p14:modId xmlns="" xmlns:p14="http://schemas.microsoft.com/office/powerpoint/2010/main" val="2410578982"/>
              </p:ext>
            </p:extLst>
          </p:nvPr>
        </p:nvGraphicFramePr>
        <p:xfrm>
          <a:off x="705853" y="898358"/>
          <a:ext cx="10555705" cy="60799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34835933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10051" y="256674"/>
            <a:ext cx="9404723" cy="1400530"/>
          </a:xfrm>
        </p:spPr>
        <p:txBody>
          <a:bodyPr/>
          <a:lstStyle/>
          <a:p>
            <a:r>
              <a:rPr lang="en-IN" b="1" dirty="0" smtClean="0">
                <a:solidFill>
                  <a:srgbClr val="C00000"/>
                </a:solidFill>
              </a:rPr>
              <a:t>Effects of Deforestation</a:t>
            </a:r>
            <a:endParaRPr lang="en-IN" b="1" dirty="0">
              <a:solidFill>
                <a:srgbClr val="C00000"/>
              </a:solidFill>
            </a:endParaRPr>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1225961955"/>
              </p:ext>
            </p:extLst>
          </p:nvPr>
        </p:nvGraphicFramePr>
        <p:xfrm>
          <a:off x="1660775" y="1157465"/>
          <a:ext cx="9825371" cy="57005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16798098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9000" b="-3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4400" b="1" dirty="0" smtClean="0">
                <a:solidFill>
                  <a:srgbClr val="C00000"/>
                </a:solidFill>
              </a:rPr>
              <a:t>WATER </a:t>
            </a:r>
            <a:r>
              <a:rPr lang="en-IN" sz="4400" b="1" dirty="0">
                <a:solidFill>
                  <a:srgbClr val="C00000"/>
                </a:solidFill>
              </a:rPr>
              <a:t>RESOURCES</a:t>
            </a:r>
          </a:p>
        </p:txBody>
      </p:sp>
      <p:sp>
        <p:nvSpPr>
          <p:cNvPr id="3" name="Content Placeholder 2"/>
          <p:cNvSpPr>
            <a:spLocks noGrp="1"/>
          </p:cNvSpPr>
          <p:nvPr>
            <p:ph idx="1"/>
          </p:nvPr>
        </p:nvSpPr>
        <p:spPr>
          <a:xfrm>
            <a:off x="646111" y="2000251"/>
            <a:ext cx="10426255" cy="3352800"/>
          </a:xfrm>
        </p:spPr>
        <p:txBody>
          <a:bodyPr>
            <a:noAutofit/>
          </a:bodyPr>
          <a:lstStyle/>
          <a:p>
            <a:pPr marL="0" indent="0" algn="just">
              <a:buNone/>
            </a:pPr>
            <a:r>
              <a:rPr lang="en-IN" sz="3200" b="1" dirty="0">
                <a:solidFill>
                  <a:srgbClr val="FFFF00"/>
                </a:solidFill>
              </a:rPr>
              <a:t>Water resources are sources of water that are useful or potentially useful to humans. Uses of water include agricultural, industrial, household, recreational and environmental activities. Virtually all of these human uses require fresh water. </a:t>
            </a:r>
            <a:endParaRPr lang="en-IN" sz="3200" b="1" dirty="0" smtClean="0">
              <a:solidFill>
                <a:srgbClr val="FFFF00"/>
              </a:solidFill>
            </a:endParaRPr>
          </a:p>
        </p:txBody>
      </p:sp>
    </p:spTree>
    <p:extLst>
      <p:ext uri="{BB962C8B-B14F-4D97-AF65-F5344CB8AC3E}">
        <p14:creationId xmlns="" xmlns:p14="http://schemas.microsoft.com/office/powerpoint/2010/main" val="20824305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86971" y="1393371"/>
            <a:ext cx="10130972" cy="5255078"/>
          </a:xfrm>
        </p:spPr>
        <p:txBody>
          <a:bodyPr>
            <a:normAutofit/>
          </a:bodyPr>
          <a:lstStyle/>
          <a:p>
            <a:pPr>
              <a:buFont typeface="Wingdings" panose="05000000000000000000" pitchFamily="2" charset="2"/>
              <a:buChar char="Ø"/>
            </a:pPr>
            <a:r>
              <a:rPr lang="en-IN" sz="2800" b="1" dirty="0">
                <a:solidFill>
                  <a:srgbClr val="C00000"/>
                </a:solidFill>
              </a:rPr>
              <a:t>Water is an essential natural resource for sustaining life. </a:t>
            </a:r>
          </a:p>
          <a:p>
            <a:pPr>
              <a:buFont typeface="Wingdings" panose="05000000000000000000" pitchFamily="2" charset="2"/>
              <a:buChar char="Ø"/>
            </a:pPr>
            <a:r>
              <a:rPr lang="en-IN" sz="2800" b="1" dirty="0">
                <a:solidFill>
                  <a:srgbClr val="C00000"/>
                </a:solidFill>
              </a:rPr>
              <a:t>Water forms 60% of our body weight. </a:t>
            </a:r>
          </a:p>
          <a:p>
            <a:pPr>
              <a:buFont typeface="Wingdings" panose="05000000000000000000" pitchFamily="2" charset="2"/>
              <a:buChar char="Ø"/>
            </a:pPr>
            <a:r>
              <a:rPr lang="en-IN" sz="2800" b="1" dirty="0">
                <a:solidFill>
                  <a:srgbClr val="C00000"/>
                </a:solidFill>
              </a:rPr>
              <a:t>Water is a renewable and limiting resource. </a:t>
            </a:r>
          </a:p>
          <a:p>
            <a:pPr>
              <a:buFont typeface="Wingdings" panose="05000000000000000000" pitchFamily="2" charset="2"/>
              <a:buChar char="Ø"/>
            </a:pPr>
            <a:r>
              <a:rPr lang="en-IN" sz="2800" b="1" dirty="0">
                <a:solidFill>
                  <a:srgbClr val="C00000"/>
                </a:solidFill>
              </a:rPr>
              <a:t>About three – fourth of earth’s surface is occupied by oceans. </a:t>
            </a:r>
          </a:p>
          <a:p>
            <a:pPr>
              <a:buFont typeface="Wingdings" panose="05000000000000000000" pitchFamily="2" charset="2"/>
              <a:buChar char="Ø"/>
            </a:pPr>
            <a:r>
              <a:rPr lang="en-IN" sz="2800" b="1" dirty="0">
                <a:solidFill>
                  <a:srgbClr val="C00000"/>
                </a:solidFill>
              </a:rPr>
              <a:t>About 97% of the earth’s water is strong saline. </a:t>
            </a:r>
          </a:p>
          <a:p>
            <a:pPr>
              <a:buFont typeface="Wingdings" panose="05000000000000000000" pitchFamily="2" charset="2"/>
              <a:buChar char="Ø"/>
            </a:pPr>
            <a:r>
              <a:rPr lang="en-IN" sz="2800" b="1" dirty="0">
                <a:solidFill>
                  <a:srgbClr val="C00000"/>
                </a:solidFill>
              </a:rPr>
              <a:t>The rest 3% is freshwater. </a:t>
            </a:r>
          </a:p>
          <a:p>
            <a:pPr>
              <a:buFont typeface="Wingdings" panose="05000000000000000000" pitchFamily="2" charset="2"/>
              <a:buChar char="Ø"/>
            </a:pPr>
            <a:r>
              <a:rPr lang="en-IN" sz="2800" b="1" dirty="0">
                <a:solidFill>
                  <a:srgbClr val="C00000"/>
                </a:solidFill>
              </a:rPr>
              <a:t>Pure, usable water on land is only 0.3%.</a:t>
            </a:r>
          </a:p>
          <a:p>
            <a:endParaRPr lang="en-IN" dirty="0">
              <a:solidFill>
                <a:srgbClr val="C00000"/>
              </a:solidFill>
            </a:endParaRPr>
          </a:p>
        </p:txBody>
      </p:sp>
    </p:spTree>
    <p:extLst>
      <p:ext uri="{BB962C8B-B14F-4D97-AF65-F5344CB8AC3E}">
        <p14:creationId xmlns="" xmlns:p14="http://schemas.microsoft.com/office/powerpoint/2010/main" val="39826158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WATER USE</a:t>
            </a:r>
            <a:endParaRPr lang="en-IN" b="1" dirty="0"/>
          </a:p>
        </p:txBody>
      </p:sp>
      <p:sp>
        <p:nvSpPr>
          <p:cNvPr id="3" name="Content Placeholder 2"/>
          <p:cNvSpPr>
            <a:spLocks noGrp="1"/>
          </p:cNvSpPr>
          <p:nvPr>
            <p:ph idx="1"/>
          </p:nvPr>
        </p:nvSpPr>
        <p:spPr>
          <a:xfrm>
            <a:off x="1592044" y="1988457"/>
            <a:ext cx="9250127" cy="3850039"/>
          </a:xfrm>
        </p:spPr>
        <p:txBody>
          <a:bodyPr>
            <a:normAutofit/>
          </a:bodyPr>
          <a:lstStyle/>
          <a:p>
            <a:pPr>
              <a:buFont typeface="Wingdings" panose="05000000000000000000" pitchFamily="2" charset="2"/>
              <a:buChar char="Ø"/>
            </a:pPr>
            <a:r>
              <a:rPr lang="en-IN" sz="2800" b="1" dirty="0">
                <a:solidFill>
                  <a:srgbClr val="C00000"/>
                </a:solidFill>
              </a:rPr>
              <a:t>About 70% of the total consumption is used in </a:t>
            </a:r>
            <a:r>
              <a:rPr lang="en-IN" sz="2800" b="1" dirty="0" smtClean="0">
                <a:solidFill>
                  <a:srgbClr val="C00000"/>
                </a:solidFill>
              </a:rPr>
              <a:t>agriculture.</a:t>
            </a:r>
            <a:endParaRPr lang="en-IN" sz="2800" b="1" dirty="0">
              <a:solidFill>
                <a:srgbClr val="C00000"/>
              </a:solidFill>
            </a:endParaRPr>
          </a:p>
          <a:p>
            <a:pPr>
              <a:buFont typeface="Wingdings" panose="05000000000000000000" pitchFamily="2" charset="2"/>
              <a:buChar char="Ø"/>
            </a:pPr>
            <a:r>
              <a:rPr lang="en-IN" sz="2800" b="1" dirty="0" smtClean="0">
                <a:solidFill>
                  <a:srgbClr val="C00000"/>
                </a:solidFill>
              </a:rPr>
              <a:t>About </a:t>
            </a:r>
            <a:r>
              <a:rPr lang="en-IN" sz="2800" b="1" dirty="0">
                <a:solidFill>
                  <a:srgbClr val="C00000"/>
                </a:solidFill>
              </a:rPr>
              <a:t>1.1% is used for domestic and municipal </a:t>
            </a:r>
            <a:r>
              <a:rPr lang="en-IN" sz="2800" b="1" dirty="0" smtClean="0">
                <a:solidFill>
                  <a:srgbClr val="C00000"/>
                </a:solidFill>
              </a:rPr>
              <a:t>supplies.</a:t>
            </a:r>
            <a:endParaRPr lang="en-IN" sz="2800" b="1" dirty="0">
              <a:solidFill>
                <a:srgbClr val="C00000"/>
              </a:solidFill>
            </a:endParaRPr>
          </a:p>
          <a:p>
            <a:pPr>
              <a:buFont typeface="Wingdings" panose="05000000000000000000" pitchFamily="2" charset="2"/>
              <a:buChar char="Ø"/>
            </a:pPr>
            <a:r>
              <a:rPr lang="en-IN" sz="2800" b="1" dirty="0" smtClean="0">
                <a:solidFill>
                  <a:srgbClr val="C00000"/>
                </a:solidFill>
              </a:rPr>
              <a:t>Rest </a:t>
            </a:r>
            <a:r>
              <a:rPr lang="en-IN" sz="2800" b="1" dirty="0">
                <a:solidFill>
                  <a:srgbClr val="C00000"/>
                </a:solidFill>
              </a:rPr>
              <a:t>is used by various industries.</a:t>
            </a:r>
          </a:p>
        </p:txBody>
      </p:sp>
    </p:spTree>
    <p:extLst>
      <p:ext uri="{BB962C8B-B14F-4D97-AF65-F5344CB8AC3E}">
        <p14:creationId xmlns="" xmlns:p14="http://schemas.microsoft.com/office/powerpoint/2010/main" val="23509934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4624009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5400" b="1" dirty="0" smtClean="0">
                <a:solidFill>
                  <a:srgbClr val="FFFF00"/>
                </a:solidFill>
              </a:rPr>
              <a:t>WATER DEPLETED</a:t>
            </a:r>
            <a:endParaRPr lang="en-IN" sz="5400" b="1" dirty="0">
              <a:solidFill>
                <a:srgbClr val="FFFF00"/>
              </a:solidFill>
            </a:endParaRPr>
          </a:p>
        </p:txBody>
      </p:sp>
      <p:sp>
        <p:nvSpPr>
          <p:cNvPr id="3" name="Content Placeholder 2"/>
          <p:cNvSpPr>
            <a:spLocks noGrp="1"/>
          </p:cNvSpPr>
          <p:nvPr>
            <p:ph idx="1"/>
          </p:nvPr>
        </p:nvSpPr>
        <p:spPr>
          <a:xfrm>
            <a:off x="760412" y="2100086"/>
            <a:ext cx="10647817" cy="4271686"/>
          </a:xfrm>
        </p:spPr>
        <p:txBody>
          <a:bodyPr>
            <a:noAutofit/>
          </a:bodyPr>
          <a:lstStyle/>
          <a:p>
            <a:pPr algn="just">
              <a:buFont typeface="Wingdings" panose="05000000000000000000" pitchFamily="2" charset="2"/>
              <a:buChar char="ü"/>
            </a:pPr>
            <a:r>
              <a:rPr lang="en-IN" sz="3200" b="1" dirty="0" smtClean="0">
                <a:solidFill>
                  <a:srgbClr val="C00000"/>
                </a:solidFill>
              </a:rPr>
              <a:t>It </a:t>
            </a:r>
            <a:r>
              <a:rPr lang="en-IN" sz="3200" b="1" dirty="0">
                <a:solidFill>
                  <a:srgbClr val="C00000"/>
                </a:solidFill>
              </a:rPr>
              <a:t>is caused by over exploitation, excessive use and unequal access to water among different social groups</a:t>
            </a:r>
            <a:r>
              <a:rPr lang="en-IN" sz="3200" b="1" dirty="0" smtClean="0">
                <a:solidFill>
                  <a:srgbClr val="C00000"/>
                </a:solidFill>
              </a:rPr>
              <a:t>.</a:t>
            </a:r>
          </a:p>
          <a:p>
            <a:pPr marL="0" indent="0" algn="just">
              <a:buNone/>
            </a:pPr>
            <a:endParaRPr lang="en-IN" sz="3200" b="1" dirty="0">
              <a:solidFill>
                <a:srgbClr val="C00000"/>
              </a:solidFill>
            </a:endParaRPr>
          </a:p>
          <a:p>
            <a:pPr algn="just">
              <a:buFont typeface="Wingdings" panose="05000000000000000000" pitchFamily="2" charset="2"/>
              <a:buChar char="ü"/>
            </a:pPr>
            <a:r>
              <a:rPr lang="en-IN" sz="3200" b="1" dirty="0" smtClean="0">
                <a:solidFill>
                  <a:srgbClr val="C00000"/>
                </a:solidFill>
              </a:rPr>
              <a:t>Increasing </a:t>
            </a:r>
            <a:r>
              <a:rPr lang="en-IN" sz="3200" b="1" dirty="0">
                <a:solidFill>
                  <a:srgbClr val="C00000"/>
                </a:solidFill>
              </a:rPr>
              <a:t>population, intensive industrialization, deforestation and mismanagement of water resources have caused a crisis</a:t>
            </a:r>
          </a:p>
        </p:txBody>
      </p:sp>
    </p:spTree>
    <p:extLst>
      <p:ext uri="{BB962C8B-B14F-4D97-AF65-F5344CB8AC3E}">
        <p14:creationId xmlns="" xmlns:p14="http://schemas.microsoft.com/office/powerpoint/2010/main" val="16713760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228997" y="208696"/>
            <a:ext cx="5874431" cy="1400530"/>
          </a:xfrm>
        </p:spPr>
        <p:txBody>
          <a:bodyPr/>
          <a:lstStyle/>
          <a:p>
            <a:r>
              <a:rPr lang="en-IN" b="1" dirty="0" smtClean="0">
                <a:solidFill>
                  <a:srgbClr val="FFFF00"/>
                </a:solidFill>
              </a:rPr>
              <a:t>MINERALS RESOURCES</a:t>
            </a:r>
            <a:endParaRPr lang="en-IN" b="1" dirty="0">
              <a:solidFill>
                <a:srgbClr val="FFFF00"/>
              </a:solidFill>
            </a:endParaRPr>
          </a:p>
        </p:txBody>
      </p:sp>
      <p:sp>
        <p:nvSpPr>
          <p:cNvPr id="3" name="Content Placeholder 2"/>
          <p:cNvSpPr>
            <a:spLocks noGrp="1"/>
          </p:cNvSpPr>
          <p:nvPr>
            <p:ph idx="1"/>
          </p:nvPr>
        </p:nvSpPr>
        <p:spPr>
          <a:xfrm>
            <a:off x="435429" y="1190171"/>
            <a:ext cx="11103430" cy="5181600"/>
          </a:xfrm>
        </p:spPr>
        <p:txBody>
          <a:bodyPr>
            <a:noAutofit/>
          </a:bodyPr>
          <a:lstStyle/>
          <a:p>
            <a:pPr marL="0" indent="0" algn="just">
              <a:buNone/>
            </a:pPr>
            <a:r>
              <a:rPr lang="en-IN" sz="2800" b="1" dirty="0">
                <a:solidFill>
                  <a:srgbClr val="FF0000"/>
                </a:solidFill>
              </a:rPr>
              <a:t>Minerals are naturally occurring, inorganic, crystalline solids having a definite chemical composition and characteristic physical properties.</a:t>
            </a:r>
            <a:endParaRPr lang="en-IN" sz="2800" b="1" dirty="0" smtClean="0">
              <a:solidFill>
                <a:srgbClr val="FF0000"/>
              </a:solidFill>
            </a:endParaRPr>
          </a:p>
          <a:p>
            <a:pPr algn="just">
              <a:buFont typeface="Wingdings" panose="05000000000000000000" pitchFamily="2" charset="2"/>
              <a:buChar char="Ø"/>
            </a:pPr>
            <a:endParaRPr lang="en-IN" sz="2800" b="1" dirty="0">
              <a:solidFill>
                <a:srgbClr val="FF0000"/>
              </a:solidFill>
            </a:endParaRPr>
          </a:p>
          <a:p>
            <a:pPr algn="just">
              <a:buFont typeface="Wingdings" panose="05000000000000000000" pitchFamily="2" charset="2"/>
              <a:buChar char="Ø"/>
            </a:pPr>
            <a:r>
              <a:rPr lang="en-IN" sz="2800" b="1" dirty="0" smtClean="0">
                <a:solidFill>
                  <a:srgbClr val="FF0000"/>
                </a:solidFill>
              </a:rPr>
              <a:t>Minerals are exhaustible and non-renewable.</a:t>
            </a:r>
          </a:p>
          <a:p>
            <a:pPr algn="just">
              <a:buFont typeface="Wingdings" panose="05000000000000000000" pitchFamily="2" charset="2"/>
              <a:buChar char="Ø"/>
            </a:pPr>
            <a:r>
              <a:rPr lang="en-IN" sz="2800" b="1" dirty="0" smtClean="0">
                <a:solidFill>
                  <a:srgbClr val="FF0000"/>
                </a:solidFill>
              </a:rPr>
              <a:t>Minerals </a:t>
            </a:r>
            <a:r>
              <a:rPr lang="en-IN" sz="2800" b="1" dirty="0" smtClean="0">
                <a:solidFill>
                  <a:srgbClr val="FF0000"/>
                </a:solidFill>
              </a:rPr>
              <a:t>are over used by industries.</a:t>
            </a:r>
          </a:p>
          <a:p>
            <a:pPr algn="just">
              <a:buFont typeface="Wingdings" panose="05000000000000000000" pitchFamily="2" charset="2"/>
              <a:buChar char="Ø"/>
            </a:pPr>
            <a:r>
              <a:rPr lang="en-IN" sz="2800" b="1" dirty="0" smtClean="0">
                <a:solidFill>
                  <a:srgbClr val="FF0000"/>
                </a:solidFill>
              </a:rPr>
              <a:t>Disposal of minerals have negative effects on environment.</a:t>
            </a:r>
          </a:p>
          <a:p>
            <a:pPr algn="just">
              <a:buFont typeface="Wingdings" panose="05000000000000000000" pitchFamily="2" charset="2"/>
              <a:buChar char="Ø"/>
            </a:pPr>
            <a:r>
              <a:rPr lang="en-IN" sz="2800" b="1" dirty="0" smtClean="0">
                <a:solidFill>
                  <a:srgbClr val="FF0000"/>
                </a:solidFill>
              </a:rPr>
              <a:t>Metallic minerals – e.g., iron, copper, silver, gold</a:t>
            </a:r>
          </a:p>
          <a:p>
            <a:pPr algn="just">
              <a:buFont typeface="Wingdings" panose="05000000000000000000" pitchFamily="2" charset="2"/>
              <a:buChar char="Ø"/>
            </a:pPr>
            <a:r>
              <a:rPr lang="en-IN" sz="2800" b="1" dirty="0" smtClean="0">
                <a:solidFill>
                  <a:srgbClr val="FF0000"/>
                </a:solidFill>
              </a:rPr>
              <a:t>Non-metallic minerals – e.g., sand, stone, salt, phosphates</a:t>
            </a:r>
            <a:endParaRPr lang="en-IN" sz="2800" b="1" dirty="0">
              <a:solidFill>
                <a:srgbClr val="FF0000"/>
              </a:solidFill>
            </a:endParaRPr>
          </a:p>
        </p:txBody>
      </p:sp>
    </p:spTree>
    <p:extLst>
      <p:ext uri="{BB962C8B-B14F-4D97-AF65-F5344CB8AC3E}">
        <p14:creationId xmlns="" xmlns:p14="http://schemas.microsoft.com/office/powerpoint/2010/main" val="37772839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7000" b="-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70815" y="941449"/>
            <a:ext cx="9404723" cy="1400530"/>
          </a:xfrm>
        </p:spPr>
        <p:txBody>
          <a:bodyPr/>
          <a:lstStyle/>
          <a:p>
            <a:r>
              <a:rPr lang="en-IN" sz="4800" b="1" dirty="0" smtClean="0">
                <a:solidFill>
                  <a:schemeClr val="accent1"/>
                </a:solidFill>
              </a:rPr>
              <a:t>NATURAL RESOUCES</a:t>
            </a:r>
            <a:endParaRPr lang="en-IN" sz="4800" b="1" dirty="0">
              <a:solidFill>
                <a:schemeClr val="accent1"/>
              </a:solidFill>
            </a:endParaRPr>
          </a:p>
        </p:txBody>
      </p:sp>
      <p:sp>
        <p:nvSpPr>
          <p:cNvPr id="3" name="Content Placeholder 2"/>
          <p:cNvSpPr>
            <a:spLocks noGrp="1"/>
          </p:cNvSpPr>
          <p:nvPr>
            <p:ph idx="1"/>
          </p:nvPr>
        </p:nvSpPr>
        <p:spPr>
          <a:xfrm>
            <a:off x="1104293" y="2706422"/>
            <a:ext cx="8946541" cy="4195481"/>
          </a:xfrm>
        </p:spPr>
        <p:txBody>
          <a:bodyPr/>
          <a:lstStyle/>
          <a:p>
            <a:pPr algn="ctr">
              <a:buFont typeface="Wingdings" panose="05000000000000000000" pitchFamily="2" charset="2"/>
              <a:buChar char="ü"/>
            </a:pPr>
            <a:r>
              <a:rPr lang="en-IN" sz="2800" b="1" dirty="0">
                <a:solidFill>
                  <a:schemeClr val="tx2"/>
                </a:solidFill>
              </a:rPr>
              <a:t>Materials that come from the </a:t>
            </a:r>
            <a:r>
              <a:rPr lang="en-IN" sz="2800" b="1" dirty="0" smtClean="0">
                <a:solidFill>
                  <a:schemeClr val="tx2"/>
                </a:solidFill>
              </a:rPr>
              <a:t>Earth.</a:t>
            </a:r>
            <a:endParaRPr lang="en-IN" sz="2800" b="1" dirty="0">
              <a:solidFill>
                <a:schemeClr val="tx2"/>
              </a:solidFill>
            </a:endParaRPr>
          </a:p>
          <a:p>
            <a:pPr algn="ctr">
              <a:buFont typeface="Wingdings" panose="05000000000000000000" pitchFamily="2" charset="2"/>
              <a:buChar char="ü"/>
            </a:pPr>
            <a:r>
              <a:rPr lang="en-IN" sz="2800" b="1" dirty="0">
                <a:solidFill>
                  <a:schemeClr val="tx2"/>
                </a:solidFill>
              </a:rPr>
              <a:t>S</a:t>
            </a:r>
            <a:r>
              <a:rPr lang="en-IN" sz="2800" b="1" dirty="0" smtClean="0">
                <a:solidFill>
                  <a:schemeClr val="tx2"/>
                </a:solidFill>
              </a:rPr>
              <a:t>omething </a:t>
            </a:r>
            <a:r>
              <a:rPr lang="en-IN" sz="2800" b="1">
                <a:solidFill>
                  <a:schemeClr val="tx2"/>
                </a:solidFill>
              </a:rPr>
              <a:t>useful </a:t>
            </a:r>
            <a:r>
              <a:rPr lang="en-IN" sz="2800" b="1" smtClean="0">
                <a:solidFill>
                  <a:schemeClr val="tx2"/>
                </a:solidFill>
              </a:rPr>
              <a:t>for </a:t>
            </a:r>
            <a:r>
              <a:rPr lang="en-IN" sz="2800" b="1" dirty="0" smtClean="0">
                <a:solidFill>
                  <a:schemeClr val="tx2"/>
                </a:solidFill>
              </a:rPr>
              <a:t>humans </a:t>
            </a:r>
            <a:r>
              <a:rPr lang="en-IN" sz="2800" b="1" dirty="0">
                <a:solidFill>
                  <a:schemeClr val="tx2"/>
                </a:solidFill>
              </a:rPr>
              <a:t>need to </a:t>
            </a:r>
            <a:r>
              <a:rPr lang="en-IN" sz="2800" b="1" dirty="0" smtClean="0">
                <a:solidFill>
                  <a:schemeClr val="tx2"/>
                </a:solidFill>
              </a:rPr>
              <a:t>survive.</a:t>
            </a:r>
            <a:endParaRPr lang="en-IN" sz="2800" b="1" dirty="0">
              <a:solidFill>
                <a:schemeClr val="tx2"/>
              </a:solidFill>
            </a:endParaRPr>
          </a:p>
          <a:p>
            <a:pPr marL="0" indent="0">
              <a:buNone/>
            </a:pPr>
            <a:endParaRPr lang="en-IN" sz="2800" b="1" dirty="0" smtClean="0">
              <a:solidFill>
                <a:schemeClr val="tx2"/>
              </a:solidFill>
            </a:endParaRPr>
          </a:p>
          <a:p>
            <a:pPr marL="0" indent="0">
              <a:buNone/>
            </a:pPr>
            <a:r>
              <a:rPr lang="en-IN" sz="2800" b="1" dirty="0" smtClean="0">
                <a:solidFill>
                  <a:schemeClr val="tx2"/>
                </a:solidFill>
              </a:rPr>
              <a:t>Those resources that are drawn directly from the nature and used without modifications are called Natural Resources.</a:t>
            </a:r>
          </a:p>
          <a:p>
            <a:pPr marL="0" indent="0">
              <a:buNone/>
            </a:pPr>
            <a:r>
              <a:rPr lang="en-IN" sz="2800" b="1" dirty="0" smtClean="0">
                <a:solidFill>
                  <a:schemeClr val="tx2"/>
                </a:solidFill>
              </a:rPr>
              <a:t>E.g.:  air, water, minerals etc.</a:t>
            </a:r>
          </a:p>
          <a:p>
            <a:pPr marL="0" indent="0">
              <a:buNone/>
            </a:pPr>
            <a:endParaRPr lang="en-IN" dirty="0"/>
          </a:p>
        </p:txBody>
      </p:sp>
    </p:spTree>
    <p:extLst>
      <p:ext uri="{BB962C8B-B14F-4D97-AF65-F5344CB8AC3E}">
        <p14:creationId xmlns="" xmlns:p14="http://schemas.microsoft.com/office/powerpoint/2010/main" val="1668127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1" y="552450"/>
            <a:ext cx="4992914" cy="1000579"/>
          </a:xfrm>
        </p:spPr>
        <p:txBody>
          <a:bodyPr/>
          <a:lstStyle/>
          <a:p>
            <a:r>
              <a:rPr lang="en-IN" b="1" dirty="0" smtClean="0">
                <a:solidFill>
                  <a:srgbClr val="FFFF00"/>
                </a:solidFill>
              </a:rPr>
              <a:t>USES OF MINERALS</a:t>
            </a:r>
            <a:endParaRPr lang="en-IN" b="1" dirty="0">
              <a:solidFill>
                <a:srgbClr val="FFFF00"/>
              </a:solidFill>
            </a:endParaRPr>
          </a:p>
        </p:txBody>
      </p:sp>
      <p:sp>
        <p:nvSpPr>
          <p:cNvPr id="3" name="Content Placeholder 2"/>
          <p:cNvSpPr>
            <a:spLocks noGrp="1"/>
          </p:cNvSpPr>
          <p:nvPr>
            <p:ph idx="1"/>
          </p:nvPr>
        </p:nvSpPr>
        <p:spPr>
          <a:xfrm>
            <a:off x="819150" y="2266950"/>
            <a:ext cx="10589079" cy="3800021"/>
          </a:xfrm>
        </p:spPr>
        <p:txBody>
          <a:bodyPr>
            <a:noAutofit/>
          </a:bodyPr>
          <a:lstStyle/>
          <a:p>
            <a:pPr marL="0" indent="0">
              <a:buNone/>
            </a:pPr>
            <a:r>
              <a:rPr lang="en-IN" sz="2800" b="1" dirty="0"/>
              <a:t>The main uses of minerals are as follows: </a:t>
            </a:r>
            <a:endParaRPr lang="en-IN" sz="2800" b="1" dirty="0" smtClean="0"/>
          </a:p>
          <a:p>
            <a:pPr>
              <a:buFont typeface="Wingdings" panose="05000000000000000000" pitchFamily="2" charset="2"/>
              <a:buChar char="ü"/>
            </a:pPr>
            <a:r>
              <a:rPr lang="en-IN" sz="2800" b="1" dirty="0" smtClean="0"/>
              <a:t>Development </a:t>
            </a:r>
            <a:r>
              <a:rPr lang="en-IN" sz="2800" b="1" dirty="0"/>
              <a:t>of industrial plants and machinery</a:t>
            </a:r>
            <a:r>
              <a:rPr lang="en-IN" sz="2800" b="1" dirty="0" smtClean="0"/>
              <a:t>.</a:t>
            </a:r>
          </a:p>
          <a:p>
            <a:pPr>
              <a:buFont typeface="Wingdings" panose="05000000000000000000" pitchFamily="2" charset="2"/>
              <a:buChar char="ü"/>
            </a:pPr>
            <a:r>
              <a:rPr lang="en-IN" sz="2800" b="1" dirty="0" smtClean="0"/>
              <a:t> </a:t>
            </a:r>
            <a:r>
              <a:rPr lang="en-IN" sz="2800" b="1" dirty="0"/>
              <a:t>Generation of energy e.g. coal, lignite, uranium. </a:t>
            </a:r>
          </a:p>
          <a:p>
            <a:pPr>
              <a:buFont typeface="Wingdings" panose="05000000000000000000" pitchFamily="2" charset="2"/>
              <a:buChar char="ü"/>
            </a:pPr>
            <a:r>
              <a:rPr lang="en-IN" sz="2800" b="1" dirty="0" smtClean="0"/>
              <a:t>Construction</a:t>
            </a:r>
            <a:r>
              <a:rPr lang="en-IN" sz="2800" b="1" dirty="0"/>
              <a:t>, housing, settlements. </a:t>
            </a:r>
          </a:p>
          <a:p>
            <a:pPr>
              <a:buFont typeface="Wingdings" panose="05000000000000000000" pitchFamily="2" charset="2"/>
              <a:buChar char="ü"/>
            </a:pPr>
            <a:r>
              <a:rPr lang="en-IN" sz="2800" b="1" dirty="0" smtClean="0"/>
              <a:t>Defence equipment </a:t>
            </a:r>
            <a:r>
              <a:rPr lang="en-IN" sz="2800" b="1" dirty="0"/>
              <a:t>weapons, </a:t>
            </a:r>
            <a:r>
              <a:rPr lang="en-IN" sz="2800" b="1" dirty="0" smtClean="0"/>
              <a:t>armaments.</a:t>
            </a:r>
          </a:p>
          <a:p>
            <a:pPr>
              <a:buFont typeface="Wingdings" panose="05000000000000000000" pitchFamily="2" charset="2"/>
              <a:buChar char="ü"/>
            </a:pPr>
            <a:r>
              <a:rPr lang="en-IN" sz="2800" b="1" dirty="0" smtClean="0"/>
              <a:t>Transportation </a:t>
            </a:r>
            <a:r>
              <a:rPr lang="en-IN" sz="2800" b="1" dirty="0"/>
              <a:t>means. </a:t>
            </a:r>
            <a:endParaRPr lang="en-IN" sz="2800" b="1" dirty="0" smtClean="0"/>
          </a:p>
        </p:txBody>
      </p:sp>
    </p:spTree>
    <p:extLst>
      <p:ext uri="{BB962C8B-B14F-4D97-AF65-F5344CB8AC3E}">
        <p14:creationId xmlns="" xmlns:p14="http://schemas.microsoft.com/office/powerpoint/2010/main" val="18586997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28914" y="2046514"/>
            <a:ext cx="10189029" cy="4151085"/>
          </a:xfrm>
        </p:spPr>
        <p:txBody>
          <a:bodyPr/>
          <a:lstStyle/>
          <a:p>
            <a:pPr lvl="0" algn="just">
              <a:buClr>
                <a:srgbClr val="1E5155">
                  <a:lumMod val="40000"/>
                  <a:lumOff val="60000"/>
                </a:srgbClr>
              </a:buClr>
              <a:buFont typeface="Wingdings" panose="05000000000000000000" pitchFamily="2" charset="2"/>
              <a:buChar char="ü"/>
            </a:pPr>
            <a:r>
              <a:rPr lang="en-IN" sz="2800" b="1" dirty="0">
                <a:solidFill>
                  <a:prstClr val="white"/>
                </a:solidFill>
              </a:rPr>
              <a:t>Communication- telephone wires, cables, electronic devices. </a:t>
            </a:r>
          </a:p>
          <a:p>
            <a:pPr lvl="0" algn="just">
              <a:buClr>
                <a:srgbClr val="1E5155">
                  <a:lumMod val="40000"/>
                  <a:lumOff val="60000"/>
                </a:srgbClr>
              </a:buClr>
              <a:buFont typeface="Wingdings" panose="05000000000000000000" pitchFamily="2" charset="2"/>
              <a:buChar char="ü"/>
            </a:pPr>
            <a:r>
              <a:rPr lang="en-IN" sz="2800" b="1" dirty="0">
                <a:solidFill>
                  <a:prstClr val="white"/>
                </a:solidFill>
              </a:rPr>
              <a:t>Medicinal system- particularly in Ayurveda System. </a:t>
            </a:r>
          </a:p>
          <a:p>
            <a:pPr lvl="0" algn="just">
              <a:buClr>
                <a:srgbClr val="1E5155">
                  <a:lumMod val="40000"/>
                  <a:lumOff val="60000"/>
                </a:srgbClr>
              </a:buClr>
              <a:buFont typeface="Wingdings" panose="05000000000000000000" pitchFamily="2" charset="2"/>
              <a:buChar char="ü"/>
            </a:pPr>
            <a:r>
              <a:rPr lang="en-IN" sz="2800" b="1" dirty="0" smtClean="0">
                <a:solidFill>
                  <a:prstClr val="white"/>
                </a:solidFill>
              </a:rPr>
              <a:t>Agriculture </a:t>
            </a:r>
            <a:r>
              <a:rPr lang="en-IN" sz="2800" b="1" dirty="0">
                <a:solidFill>
                  <a:prstClr val="white"/>
                </a:solidFill>
              </a:rPr>
              <a:t>– as fertilizers, seed dressings and fungicides </a:t>
            </a:r>
            <a:r>
              <a:rPr lang="en-IN" sz="2800" b="1" dirty="0" smtClean="0">
                <a:solidFill>
                  <a:prstClr val="white"/>
                </a:solidFill>
              </a:rPr>
              <a:t> (e.g</a:t>
            </a:r>
            <a:r>
              <a:rPr lang="en-IN" sz="2800" b="1" dirty="0">
                <a:solidFill>
                  <a:prstClr val="white"/>
                </a:solidFill>
              </a:rPr>
              <a:t>. </a:t>
            </a:r>
            <a:r>
              <a:rPr lang="en-IN" sz="2800" b="1" dirty="0" err="1" smtClean="0">
                <a:solidFill>
                  <a:prstClr val="white"/>
                </a:solidFill>
              </a:rPr>
              <a:t>Zineb</a:t>
            </a:r>
            <a:r>
              <a:rPr lang="en-IN" sz="2800" b="1" dirty="0" smtClean="0">
                <a:solidFill>
                  <a:prstClr val="white"/>
                </a:solidFill>
              </a:rPr>
              <a:t>: containing </a:t>
            </a:r>
            <a:r>
              <a:rPr lang="en-IN" sz="2800" b="1" dirty="0">
                <a:solidFill>
                  <a:prstClr val="white"/>
                </a:solidFill>
              </a:rPr>
              <a:t>zinc, </a:t>
            </a:r>
            <a:r>
              <a:rPr lang="en-IN" sz="2800" b="1" dirty="0" err="1" smtClean="0">
                <a:solidFill>
                  <a:prstClr val="white"/>
                </a:solidFill>
              </a:rPr>
              <a:t>Maneb</a:t>
            </a:r>
            <a:r>
              <a:rPr lang="en-IN" sz="2800" b="1" dirty="0" smtClean="0">
                <a:solidFill>
                  <a:prstClr val="white"/>
                </a:solidFill>
              </a:rPr>
              <a:t>: containing </a:t>
            </a:r>
            <a:r>
              <a:rPr lang="en-IN" sz="2800" b="1" dirty="0">
                <a:solidFill>
                  <a:prstClr val="white"/>
                </a:solidFill>
              </a:rPr>
              <a:t>manganese etc.). </a:t>
            </a:r>
          </a:p>
          <a:p>
            <a:pPr lvl="0" algn="just">
              <a:buClr>
                <a:srgbClr val="1E5155">
                  <a:lumMod val="40000"/>
                  <a:lumOff val="60000"/>
                </a:srgbClr>
              </a:buClr>
              <a:buFont typeface="Wingdings" panose="05000000000000000000" pitchFamily="2" charset="2"/>
              <a:buChar char="ü"/>
            </a:pPr>
            <a:r>
              <a:rPr lang="en-IN" sz="2800" b="1" dirty="0">
                <a:solidFill>
                  <a:prstClr val="white"/>
                </a:solidFill>
              </a:rPr>
              <a:t>Jewellery– e.g. Gold, silver, platinum, diamond. </a:t>
            </a:r>
          </a:p>
          <a:p>
            <a:pPr marL="0" indent="0" algn="just">
              <a:buNone/>
            </a:pPr>
            <a:endParaRPr lang="en-IN" b="1" dirty="0"/>
          </a:p>
        </p:txBody>
      </p:sp>
    </p:spTree>
    <p:extLst>
      <p:ext uri="{BB962C8B-B14F-4D97-AF65-F5344CB8AC3E}">
        <p14:creationId xmlns="" xmlns:p14="http://schemas.microsoft.com/office/powerpoint/2010/main" val="32824307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46111" y="452718"/>
            <a:ext cx="9404723" cy="1400530"/>
          </a:xfrm>
        </p:spPr>
        <p:txBody>
          <a:bodyPr/>
          <a:lstStyle/>
          <a:p>
            <a:r>
              <a:rPr lang="en-IN" sz="4400" b="1" dirty="0" smtClean="0">
                <a:solidFill>
                  <a:srgbClr val="FFFF00"/>
                </a:solidFill>
              </a:rPr>
              <a:t>CONSERVATION OF MINERALS</a:t>
            </a:r>
            <a:endParaRPr lang="en-IN" sz="4400" b="1" dirty="0">
              <a:solidFill>
                <a:srgbClr val="FFFF00"/>
              </a:solidFill>
            </a:endParaRPr>
          </a:p>
        </p:txBody>
      </p:sp>
      <p:sp>
        <p:nvSpPr>
          <p:cNvPr id="5" name="Content Placeholder 2"/>
          <p:cNvSpPr>
            <a:spLocks noGrp="1"/>
          </p:cNvSpPr>
          <p:nvPr>
            <p:ph idx="1"/>
          </p:nvPr>
        </p:nvSpPr>
        <p:spPr>
          <a:xfrm>
            <a:off x="362857" y="1654628"/>
            <a:ext cx="11295744" cy="4804229"/>
          </a:xfrm>
        </p:spPr>
        <p:txBody>
          <a:bodyPr>
            <a:noAutofit/>
          </a:bodyPr>
          <a:lstStyle/>
          <a:p>
            <a:pPr algn="just">
              <a:buFont typeface="Wingdings" panose="05000000000000000000" pitchFamily="2" charset="2"/>
              <a:buChar char="ü"/>
            </a:pPr>
            <a:r>
              <a:rPr lang="en-IN" sz="3200" b="1" u="sng" dirty="0" smtClean="0"/>
              <a:t>Recycling</a:t>
            </a:r>
            <a:r>
              <a:rPr lang="en-IN" sz="3200" b="1" dirty="0" smtClean="0"/>
              <a:t> </a:t>
            </a:r>
            <a:r>
              <a:rPr lang="en-IN" sz="3200" b="1" dirty="0"/>
              <a:t>– Minerals in products can be </a:t>
            </a:r>
            <a:r>
              <a:rPr lang="en-IN" sz="3200" b="1" dirty="0" smtClean="0"/>
              <a:t>recycled.</a:t>
            </a:r>
          </a:p>
          <a:p>
            <a:pPr algn="just">
              <a:buFont typeface="Wingdings" panose="05000000000000000000" pitchFamily="2" charset="2"/>
              <a:buChar char="ü"/>
            </a:pPr>
            <a:r>
              <a:rPr lang="en-IN" sz="3200" b="1" u="sng" dirty="0" smtClean="0"/>
              <a:t>Reuse</a:t>
            </a:r>
            <a:r>
              <a:rPr lang="en-IN" sz="3200" b="1" dirty="0" smtClean="0"/>
              <a:t> </a:t>
            </a:r>
            <a:r>
              <a:rPr lang="en-IN" sz="3200" b="1" dirty="0"/>
              <a:t>– reuse the beneficial items e.g. glass </a:t>
            </a:r>
            <a:r>
              <a:rPr lang="en-IN" sz="3200" b="1" dirty="0" smtClean="0"/>
              <a:t>bottles</a:t>
            </a:r>
            <a:endParaRPr lang="en-IN" sz="3200" b="1" dirty="0"/>
          </a:p>
          <a:p>
            <a:pPr algn="just">
              <a:buFont typeface="Wingdings" panose="05000000000000000000" pitchFamily="2" charset="2"/>
              <a:buChar char="ü"/>
            </a:pPr>
            <a:r>
              <a:rPr lang="en-IN" sz="3200" b="1" u="sng" dirty="0" smtClean="0"/>
              <a:t>Substitution</a:t>
            </a:r>
            <a:r>
              <a:rPr lang="en-IN" sz="3200" b="1" dirty="0" smtClean="0"/>
              <a:t> </a:t>
            </a:r>
            <a:r>
              <a:rPr lang="en-IN" sz="3200" b="1" dirty="0"/>
              <a:t>– Scarce minerals can be substituted with more abundant minerals. e.g. ceramics, </a:t>
            </a:r>
            <a:r>
              <a:rPr lang="en-IN" sz="3200" b="1" dirty="0" smtClean="0"/>
              <a:t>alloys</a:t>
            </a:r>
            <a:endParaRPr lang="en-IN" sz="3200" b="1" dirty="0"/>
          </a:p>
          <a:p>
            <a:pPr algn="just">
              <a:buFont typeface="Wingdings" panose="05000000000000000000" pitchFamily="2" charset="2"/>
              <a:buChar char="ü"/>
            </a:pPr>
            <a:r>
              <a:rPr lang="en-IN" sz="3200" b="1" u="sng" dirty="0" smtClean="0"/>
              <a:t>Reduce </a:t>
            </a:r>
            <a:r>
              <a:rPr lang="en-IN" sz="3200" b="1" u="sng" dirty="0"/>
              <a:t>consumption </a:t>
            </a:r>
            <a:r>
              <a:rPr lang="en-IN" sz="3200" b="1" dirty="0"/>
              <a:t>– Consumers must decrease their mineral </a:t>
            </a:r>
            <a:r>
              <a:rPr lang="en-IN" sz="3200" b="1" dirty="0" smtClean="0"/>
              <a:t>consumption.</a:t>
            </a:r>
            <a:endParaRPr lang="en-IN" sz="3200" b="1" dirty="0"/>
          </a:p>
          <a:p>
            <a:pPr algn="just">
              <a:buFont typeface="Wingdings" panose="05000000000000000000" pitchFamily="2" charset="2"/>
              <a:buChar char="ü"/>
            </a:pPr>
            <a:r>
              <a:rPr lang="en-IN" sz="3200" b="1" u="sng" dirty="0" smtClean="0"/>
              <a:t>Recycle </a:t>
            </a:r>
            <a:r>
              <a:rPr lang="en-IN" sz="3200" b="1" u="sng" dirty="0"/>
              <a:t>industrial wastes</a:t>
            </a:r>
            <a:r>
              <a:rPr lang="en-IN" sz="3200" b="1" dirty="0"/>
              <a:t> – One industry may use the waste products of another industry.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39000" b="-3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solidFill>
                  <a:srgbClr val="C00000"/>
                </a:solidFill>
              </a:rPr>
              <a:t>ENERGY RESOURCES</a:t>
            </a:r>
            <a:endParaRPr lang="en-IN" b="1" dirty="0">
              <a:solidFill>
                <a:srgbClr val="C00000"/>
              </a:solidFill>
            </a:endParaRPr>
          </a:p>
        </p:txBody>
      </p:sp>
      <p:sp>
        <p:nvSpPr>
          <p:cNvPr id="3" name="Content Placeholder 2"/>
          <p:cNvSpPr>
            <a:spLocks noGrp="1"/>
          </p:cNvSpPr>
          <p:nvPr>
            <p:ph idx="1"/>
          </p:nvPr>
        </p:nvSpPr>
        <p:spPr>
          <a:xfrm>
            <a:off x="1625600" y="1679076"/>
            <a:ext cx="9956800" cy="3996009"/>
          </a:xfrm>
        </p:spPr>
        <p:txBody>
          <a:bodyPr>
            <a:normAutofit/>
          </a:bodyPr>
          <a:lstStyle/>
          <a:p>
            <a:pPr marL="0" indent="0" algn="just">
              <a:buNone/>
            </a:pPr>
            <a:r>
              <a:rPr lang="en-IN" sz="2800" b="1" dirty="0">
                <a:solidFill>
                  <a:srgbClr val="C00000"/>
                </a:solidFill>
              </a:rPr>
              <a:t>The substances from which we produce energy are known </a:t>
            </a:r>
            <a:r>
              <a:rPr lang="en-IN" sz="2800" b="1" dirty="0" smtClean="0">
                <a:solidFill>
                  <a:srgbClr val="C00000"/>
                </a:solidFill>
              </a:rPr>
              <a:t>as energy </a:t>
            </a:r>
            <a:r>
              <a:rPr lang="en-IN" sz="2800" b="1" dirty="0">
                <a:solidFill>
                  <a:srgbClr val="C00000"/>
                </a:solidFill>
              </a:rPr>
              <a:t>sources. We need energy for our day to day life. </a:t>
            </a:r>
            <a:endParaRPr lang="en-IN" sz="2800" b="1" dirty="0" smtClean="0">
              <a:solidFill>
                <a:srgbClr val="C00000"/>
              </a:solidFill>
            </a:endParaRPr>
          </a:p>
          <a:p>
            <a:pPr marL="0" indent="0" algn="just">
              <a:buNone/>
            </a:pPr>
            <a:endParaRPr lang="en-IN" sz="2800" b="1" dirty="0" smtClean="0">
              <a:solidFill>
                <a:srgbClr val="C00000"/>
              </a:solidFill>
            </a:endParaRPr>
          </a:p>
          <a:p>
            <a:pPr marL="0" indent="0" algn="just">
              <a:buNone/>
            </a:pPr>
            <a:r>
              <a:rPr lang="en-IN" sz="2800" b="1" dirty="0" smtClean="0">
                <a:solidFill>
                  <a:srgbClr val="C00000"/>
                </a:solidFill>
              </a:rPr>
              <a:t>The energy </a:t>
            </a:r>
            <a:r>
              <a:rPr lang="en-IN" sz="2800" b="1" dirty="0">
                <a:solidFill>
                  <a:srgbClr val="C00000"/>
                </a:solidFill>
              </a:rPr>
              <a:t>we use are of two broad categories</a:t>
            </a:r>
            <a:r>
              <a:rPr lang="en-IN" sz="2800" b="1" dirty="0" smtClean="0">
                <a:solidFill>
                  <a:srgbClr val="C00000"/>
                </a:solidFill>
              </a:rPr>
              <a:t>:</a:t>
            </a:r>
          </a:p>
          <a:p>
            <a:pPr marL="0" indent="0" algn="just">
              <a:buNone/>
            </a:pPr>
            <a:r>
              <a:rPr lang="en-IN" sz="2800" b="1" dirty="0" smtClean="0">
                <a:solidFill>
                  <a:srgbClr val="C00000"/>
                </a:solidFill>
              </a:rPr>
              <a:t>1</a:t>
            </a:r>
            <a:r>
              <a:rPr lang="en-IN" sz="2800" b="1" dirty="0">
                <a:solidFill>
                  <a:srgbClr val="C00000"/>
                </a:solidFill>
              </a:rPr>
              <a:t>. Renewable source of </a:t>
            </a:r>
            <a:r>
              <a:rPr lang="en-IN" sz="2800" b="1" dirty="0" smtClean="0">
                <a:solidFill>
                  <a:srgbClr val="C00000"/>
                </a:solidFill>
              </a:rPr>
              <a:t>energy</a:t>
            </a:r>
          </a:p>
          <a:p>
            <a:pPr marL="0" indent="0" algn="just">
              <a:buNone/>
            </a:pPr>
            <a:r>
              <a:rPr lang="en-IN" sz="2800" b="1" dirty="0" smtClean="0">
                <a:solidFill>
                  <a:srgbClr val="C00000"/>
                </a:solidFill>
              </a:rPr>
              <a:t>2</a:t>
            </a:r>
            <a:r>
              <a:rPr lang="en-IN" sz="2800" b="1" dirty="0">
                <a:solidFill>
                  <a:srgbClr val="C00000"/>
                </a:solidFill>
              </a:rPr>
              <a:t>. Non-renewable source of </a:t>
            </a:r>
            <a:r>
              <a:rPr lang="en-IN" sz="2800" b="1" dirty="0" smtClean="0">
                <a:solidFill>
                  <a:srgbClr val="C00000"/>
                </a:solidFill>
              </a:rPr>
              <a:t>energy</a:t>
            </a:r>
            <a:endParaRPr lang="en-IN" sz="2800" b="1" dirty="0">
              <a:solidFill>
                <a:srgbClr val="C00000"/>
              </a:solidFill>
            </a:endParaRPr>
          </a:p>
        </p:txBody>
      </p:sp>
    </p:spTree>
    <p:extLst>
      <p:ext uri="{BB962C8B-B14F-4D97-AF65-F5344CB8AC3E}">
        <p14:creationId xmlns="" xmlns:p14="http://schemas.microsoft.com/office/powerpoint/2010/main" val="33462496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4000" b="-1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27261" y="243168"/>
            <a:ext cx="9404723" cy="1400530"/>
          </a:xfrm>
        </p:spPr>
        <p:txBody>
          <a:bodyPr/>
          <a:lstStyle/>
          <a:p>
            <a:r>
              <a:rPr lang="en-IN" b="1" dirty="0" smtClean="0">
                <a:solidFill>
                  <a:srgbClr val="FFFF00"/>
                </a:solidFill>
              </a:rPr>
              <a:t>Non-renewable</a:t>
            </a:r>
            <a:endParaRPr lang="en-IN" b="1" dirty="0">
              <a:solidFill>
                <a:srgbClr val="FFFF00"/>
              </a:solidFill>
            </a:endParaRPr>
          </a:p>
        </p:txBody>
      </p:sp>
      <p:sp>
        <p:nvSpPr>
          <p:cNvPr id="3" name="Content Placeholder 2"/>
          <p:cNvSpPr>
            <a:spLocks noGrp="1"/>
          </p:cNvSpPr>
          <p:nvPr>
            <p:ph idx="1"/>
          </p:nvPr>
        </p:nvSpPr>
        <p:spPr>
          <a:xfrm>
            <a:off x="190500" y="1290918"/>
            <a:ext cx="11696699" cy="5338482"/>
          </a:xfrm>
        </p:spPr>
        <p:txBody>
          <a:bodyPr>
            <a:noAutofit/>
          </a:bodyPr>
          <a:lstStyle/>
          <a:p>
            <a:pPr algn="just">
              <a:buFont typeface="Wingdings" panose="05000000000000000000" pitchFamily="2" charset="2"/>
              <a:buChar char="Ø"/>
            </a:pPr>
            <a:r>
              <a:rPr lang="en-IN" sz="2500" b="1" dirty="0"/>
              <a:t>The sources of energy that once used , cannot be reused are known </a:t>
            </a:r>
            <a:r>
              <a:rPr lang="en-IN" sz="2500" b="1" dirty="0" smtClean="0"/>
              <a:t>as non-renewable </a:t>
            </a:r>
            <a:r>
              <a:rPr lang="en-IN" sz="2500" b="1" dirty="0"/>
              <a:t>sources of energy. These are the energy sources which are mined from the earth crust. These sources of energy are known as fossil fuels and these took millions of years to form and cannot be regenerated in a matter of years. The rate of consumption far exceeds the rate of production of these </a:t>
            </a:r>
            <a:r>
              <a:rPr lang="en-IN" sz="2500" b="1" dirty="0" smtClean="0"/>
              <a:t>resources</a:t>
            </a:r>
          </a:p>
          <a:p>
            <a:pPr algn="just">
              <a:buFont typeface="Wingdings" panose="05000000000000000000" pitchFamily="2" charset="2"/>
              <a:buChar char="Ø"/>
            </a:pPr>
            <a:r>
              <a:rPr lang="en-IN" sz="2500" b="1" dirty="0" smtClean="0"/>
              <a:t>These include:</a:t>
            </a:r>
            <a:endParaRPr lang="en-IN" sz="2500" b="1" dirty="0"/>
          </a:p>
          <a:p>
            <a:pPr marL="0" indent="0" algn="just">
              <a:buNone/>
            </a:pPr>
            <a:r>
              <a:rPr lang="en-IN" sz="2500" b="1" dirty="0" smtClean="0"/>
              <a:t>	* Coal</a:t>
            </a:r>
          </a:p>
          <a:p>
            <a:pPr marL="0" indent="0" algn="just">
              <a:buNone/>
            </a:pPr>
            <a:r>
              <a:rPr lang="en-IN" sz="2500" b="1" dirty="0" smtClean="0"/>
              <a:t>	* Petroleum</a:t>
            </a:r>
          </a:p>
          <a:p>
            <a:pPr marL="0" indent="0" algn="just">
              <a:buNone/>
            </a:pPr>
            <a:r>
              <a:rPr lang="en-IN" sz="2500" b="1" dirty="0" smtClean="0"/>
              <a:t>	* Natural gas</a:t>
            </a:r>
          </a:p>
          <a:p>
            <a:pPr marL="0" indent="0" algn="just">
              <a:buNone/>
            </a:pPr>
            <a:r>
              <a:rPr lang="en-IN" sz="2500" b="1" dirty="0" smtClean="0"/>
              <a:t>	* Nuclear </a:t>
            </a:r>
            <a:r>
              <a:rPr lang="en-IN" sz="2500" b="1" dirty="0"/>
              <a:t>fuel </a:t>
            </a:r>
          </a:p>
        </p:txBody>
      </p:sp>
    </p:spTree>
    <p:extLst>
      <p:ext uri="{BB962C8B-B14F-4D97-AF65-F5344CB8AC3E}">
        <p14:creationId xmlns="" xmlns:p14="http://schemas.microsoft.com/office/powerpoint/2010/main" val="33054919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6111" y="166968"/>
            <a:ext cx="9404723" cy="1400530"/>
          </a:xfrm>
        </p:spPr>
        <p:txBody>
          <a:bodyPr/>
          <a:lstStyle/>
          <a:p>
            <a:r>
              <a:rPr lang="en-IN" b="1" dirty="0" smtClean="0">
                <a:solidFill>
                  <a:srgbClr val="C00000"/>
                </a:solidFill>
              </a:rPr>
              <a:t>Renewable sources </a:t>
            </a:r>
            <a:endParaRPr lang="en-IN" b="1" dirty="0">
              <a:solidFill>
                <a:srgbClr val="C00000"/>
              </a:solidFill>
            </a:endParaRPr>
          </a:p>
        </p:txBody>
      </p:sp>
      <p:sp useBgFill="1">
        <p:nvSpPr>
          <p:cNvPr id="3" name="Content Placeholder 2"/>
          <p:cNvSpPr>
            <a:spLocks noGrp="1"/>
          </p:cNvSpPr>
          <p:nvPr>
            <p:ph idx="1"/>
          </p:nvPr>
        </p:nvSpPr>
        <p:spPr>
          <a:xfrm>
            <a:off x="232228" y="1030514"/>
            <a:ext cx="11466285" cy="5283201"/>
          </a:xfrm>
        </p:spPr>
        <p:txBody>
          <a:bodyPr>
            <a:noAutofit/>
          </a:bodyPr>
          <a:lstStyle/>
          <a:p>
            <a:pPr algn="just">
              <a:buFont typeface="Wingdings" panose="05000000000000000000" pitchFamily="2" charset="2"/>
              <a:buChar char="Ø"/>
            </a:pPr>
            <a:r>
              <a:rPr lang="en-IN" sz="2600" b="1" dirty="0">
                <a:solidFill>
                  <a:srgbClr val="FFFF00"/>
                </a:solidFill>
              </a:rPr>
              <a:t>The virtually unlimited sources of energy which will not be exhausted in any </a:t>
            </a:r>
            <a:r>
              <a:rPr lang="en-IN" sz="2600" b="1" dirty="0" smtClean="0">
                <a:solidFill>
                  <a:srgbClr val="FFFF00"/>
                </a:solidFill>
              </a:rPr>
              <a:t>near future </a:t>
            </a:r>
            <a:r>
              <a:rPr lang="en-IN" sz="2600" b="1" dirty="0">
                <a:solidFill>
                  <a:srgbClr val="FFFF00"/>
                </a:solidFill>
              </a:rPr>
              <a:t>are known as the renewable sources of energy. These energy sources are continuously replenished at a constant rate. About 16.7% of global final energy consumption comes from renewable energy sources</a:t>
            </a:r>
            <a:r>
              <a:rPr lang="en-IN" sz="2600" b="1" dirty="0" smtClean="0">
                <a:solidFill>
                  <a:srgbClr val="FFFF00"/>
                </a:solidFill>
              </a:rPr>
              <a:t>.</a:t>
            </a:r>
          </a:p>
          <a:p>
            <a:pPr algn="just">
              <a:buFont typeface="Wingdings" panose="05000000000000000000" pitchFamily="2" charset="2"/>
              <a:buChar char="Ø"/>
            </a:pPr>
            <a:r>
              <a:rPr lang="en-IN" sz="2600" b="1" dirty="0" smtClean="0">
                <a:solidFill>
                  <a:srgbClr val="FFFF00"/>
                </a:solidFill>
              </a:rPr>
              <a:t>The </a:t>
            </a:r>
            <a:r>
              <a:rPr lang="en-IN" sz="2600" b="1" dirty="0">
                <a:solidFill>
                  <a:srgbClr val="FFFF00"/>
                </a:solidFill>
              </a:rPr>
              <a:t>renewable sources of energy </a:t>
            </a:r>
            <a:r>
              <a:rPr lang="en-IN" sz="2600" b="1" dirty="0" smtClean="0">
                <a:solidFill>
                  <a:srgbClr val="FFFF00"/>
                </a:solidFill>
              </a:rPr>
              <a:t>include: </a:t>
            </a:r>
          </a:p>
          <a:p>
            <a:pPr marL="0" indent="0" algn="just">
              <a:buNone/>
            </a:pPr>
            <a:r>
              <a:rPr lang="en-IN" sz="2600" b="1" dirty="0" smtClean="0">
                <a:solidFill>
                  <a:srgbClr val="FFFF00"/>
                </a:solidFill>
              </a:rPr>
              <a:t>	Solar power</a:t>
            </a:r>
            <a:endParaRPr lang="en-IN" sz="2600" b="1" dirty="0">
              <a:solidFill>
                <a:srgbClr val="FFFF00"/>
              </a:solidFill>
            </a:endParaRPr>
          </a:p>
          <a:p>
            <a:pPr marL="0" indent="0" algn="just">
              <a:buNone/>
            </a:pPr>
            <a:r>
              <a:rPr lang="en-IN" sz="2600" b="1" dirty="0" smtClean="0">
                <a:solidFill>
                  <a:srgbClr val="FFFF00"/>
                </a:solidFill>
              </a:rPr>
              <a:t>	Hydro power</a:t>
            </a:r>
          </a:p>
          <a:p>
            <a:pPr marL="0" indent="0" algn="just">
              <a:buNone/>
            </a:pPr>
            <a:r>
              <a:rPr lang="en-IN" sz="2600" b="1" dirty="0" smtClean="0">
                <a:solidFill>
                  <a:srgbClr val="FFFF00"/>
                </a:solidFill>
              </a:rPr>
              <a:t>	Wind energy</a:t>
            </a:r>
            <a:endParaRPr lang="en-IN" sz="2600" b="1" dirty="0">
              <a:solidFill>
                <a:srgbClr val="FFFF00"/>
              </a:solidFill>
            </a:endParaRPr>
          </a:p>
          <a:p>
            <a:pPr marL="0" indent="0" algn="just">
              <a:buNone/>
            </a:pPr>
            <a:r>
              <a:rPr lang="en-IN" sz="2600" b="1" dirty="0" smtClean="0">
                <a:solidFill>
                  <a:srgbClr val="FFFF00"/>
                </a:solidFill>
              </a:rPr>
              <a:t>	Tidal energy</a:t>
            </a:r>
            <a:endParaRPr lang="en-IN" sz="2600" b="1" dirty="0">
              <a:solidFill>
                <a:srgbClr val="FFFF00"/>
              </a:solidFill>
            </a:endParaRPr>
          </a:p>
          <a:p>
            <a:pPr marL="0" indent="0" algn="just">
              <a:buNone/>
            </a:pPr>
            <a:r>
              <a:rPr lang="en-IN" sz="2600" b="1" dirty="0" smtClean="0">
                <a:solidFill>
                  <a:srgbClr val="FFFF00"/>
                </a:solidFill>
              </a:rPr>
              <a:t>	Geothermal </a:t>
            </a:r>
            <a:r>
              <a:rPr lang="en-IN" sz="2600" b="1" dirty="0" smtClean="0">
                <a:solidFill>
                  <a:srgbClr val="FFFF00"/>
                </a:solidFill>
              </a:rPr>
              <a:t>energy</a:t>
            </a:r>
            <a:endParaRPr lang="en-IN" sz="2600" b="1" dirty="0">
              <a:solidFill>
                <a:srgbClr val="FFFF00"/>
              </a:solidFill>
            </a:endParaRPr>
          </a:p>
          <a:p>
            <a:pPr marL="0" indent="0" algn="just">
              <a:buNone/>
            </a:pPr>
            <a:r>
              <a:rPr lang="en-IN" sz="2600" b="1" dirty="0" smtClean="0">
                <a:solidFill>
                  <a:srgbClr val="FFFF00"/>
                </a:solidFill>
              </a:rPr>
              <a:t>	Biogas</a:t>
            </a:r>
            <a:endParaRPr lang="en-IN" sz="2600" b="1" dirty="0">
              <a:solidFill>
                <a:srgbClr val="FFFF00"/>
              </a:solidFill>
            </a:endParaRPr>
          </a:p>
        </p:txBody>
      </p:sp>
    </p:spTree>
    <p:extLst>
      <p:ext uri="{BB962C8B-B14F-4D97-AF65-F5344CB8AC3E}">
        <p14:creationId xmlns="" xmlns:p14="http://schemas.microsoft.com/office/powerpoint/2010/main" val="31864859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Nida dolly\Desktop\download.jpg"/>
          <p:cNvPicPr>
            <a:picLocks noChangeAspect="1" noChangeArrowheads="1"/>
          </p:cNvPicPr>
          <p:nvPr/>
        </p:nvPicPr>
        <p:blipFill>
          <a:blip r:embed="rId2"/>
          <a:srcRect/>
          <a:stretch>
            <a:fillRect/>
          </a:stretch>
        </p:blipFill>
        <p:spPr bwMode="auto">
          <a:xfrm>
            <a:off x="0" y="0"/>
            <a:ext cx="6850743" cy="3831771"/>
          </a:xfrm>
          <a:prstGeom prst="rect">
            <a:avLst/>
          </a:prstGeom>
          <a:noFill/>
        </p:spPr>
      </p:pic>
      <p:pic>
        <p:nvPicPr>
          <p:cNvPr id="1030" name="Picture 6" descr="C:\Users\Nida dolly\Desktop\download (1).jpg"/>
          <p:cNvPicPr>
            <a:picLocks noChangeAspect="1" noChangeArrowheads="1"/>
          </p:cNvPicPr>
          <p:nvPr/>
        </p:nvPicPr>
        <p:blipFill>
          <a:blip r:embed="rId3"/>
          <a:srcRect/>
          <a:stretch>
            <a:fillRect/>
          </a:stretch>
        </p:blipFill>
        <p:spPr bwMode="auto">
          <a:xfrm>
            <a:off x="6879771" y="0"/>
            <a:ext cx="5312229" cy="6858000"/>
          </a:xfrm>
          <a:prstGeom prst="rect">
            <a:avLst/>
          </a:prstGeom>
          <a:noFill/>
        </p:spPr>
      </p:pic>
      <p:pic>
        <p:nvPicPr>
          <p:cNvPr id="1031" name="Picture 7" descr="C:\Users\Nida dolly\Desktop\download (2).jpg"/>
          <p:cNvPicPr>
            <a:picLocks noChangeAspect="1" noChangeArrowheads="1"/>
          </p:cNvPicPr>
          <p:nvPr/>
        </p:nvPicPr>
        <p:blipFill>
          <a:blip r:embed="rId4"/>
          <a:srcRect/>
          <a:stretch>
            <a:fillRect/>
          </a:stretch>
        </p:blipFill>
        <p:spPr bwMode="auto">
          <a:xfrm>
            <a:off x="0" y="3846286"/>
            <a:ext cx="6879771" cy="3011714"/>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77371" y="281268"/>
            <a:ext cx="9027352" cy="1400530"/>
          </a:xfrm>
        </p:spPr>
        <p:txBody>
          <a:bodyPr/>
          <a:lstStyle/>
          <a:p>
            <a:r>
              <a:rPr lang="en-IN" b="1" dirty="0" smtClean="0">
                <a:solidFill>
                  <a:srgbClr val="FFFF00"/>
                </a:solidFill>
              </a:rPr>
              <a:t>LAND RESOURCES</a:t>
            </a:r>
            <a:endParaRPr lang="en-IN" b="1" dirty="0">
              <a:solidFill>
                <a:srgbClr val="FFFF00"/>
              </a:solidFill>
            </a:endParaRPr>
          </a:p>
        </p:txBody>
      </p:sp>
      <p:sp>
        <p:nvSpPr>
          <p:cNvPr id="3" name="Content Placeholder 2"/>
          <p:cNvSpPr>
            <a:spLocks noGrp="1"/>
          </p:cNvSpPr>
          <p:nvPr>
            <p:ph idx="1"/>
          </p:nvPr>
        </p:nvSpPr>
        <p:spPr>
          <a:xfrm>
            <a:off x="590550" y="1252818"/>
            <a:ext cx="11163300" cy="5376582"/>
          </a:xfrm>
        </p:spPr>
        <p:txBody>
          <a:bodyPr>
            <a:noAutofit/>
          </a:bodyPr>
          <a:lstStyle/>
          <a:p>
            <a:pPr marL="0" indent="0" algn="just">
              <a:buNone/>
            </a:pPr>
            <a:r>
              <a:rPr lang="en-IN" sz="2800" b="1" dirty="0"/>
              <a:t>In the direct words </a:t>
            </a:r>
            <a:endParaRPr lang="en-IN" sz="2800" b="1" dirty="0" smtClean="0"/>
          </a:p>
          <a:p>
            <a:pPr marL="0" indent="0" algn="just">
              <a:buNone/>
            </a:pPr>
            <a:r>
              <a:rPr lang="en-IN" sz="2800" b="1" dirty="0" smtClean="0"/>
              <a:t>‘</a:t>
            </a:r>
            <a:r>
              <a:rPr lang="en-IN" sz="2800" b="1" dirty="0"/>
              <a:t>Natural resource in the form of arable land</a:t>
            </a:r>
            <a:r>
              <a:rPr lang="en-IN" sz="2800" b="1" dirty="0" smtClean="0"/>
              <a:t>.’</a:t>
            </a:r>
          </a:p>
          <a:p>
            <a:pPr marL="0" indent="0" algn="just">
              <a:buNone/>
            </a:pPr>
            <a:r>
              <a:rPr lang="en-IN" sz="2800" b="1" dirty="0"/>
              <a:t>Arable land </a:t>
            </a:r>
            <a:r>
              <a:rPr lang="en-IN" sz="2800" b="1" dirty="0" smtClean="0"/>
              <a:t>is </a:t>
            </a:r>
            <a:r>
              <a:rPr lang="en-IN" sz="2800" b="1" dirty="0"/>
              <a:t>land capable of being ploughed and used to grow </a:t>
            </a:r>
            <a:r>
              <a:rPr lang="en-IN" sz="2800" b="1" dirty="0" smtClean="0"/>
              <a:t>crops.</a:t>
            </a:r>
            <a:endParaRPr lang="en-IN" sz="2800" b="1" dirty="0"/>
          </a:p>
          <a:p>
            <a:pPr marL="0" indent="0" algn="just">
              <a:buNone/>
            </a:pPr>
            <a:endParaRPr lang="en-IN" sz="1800" b="1" dirty="0" smtClean="0"/>
          </a:p>
          <a:p>
            <a:pPr marL="0" indent="0" algn="just">
              <a:buNone/>
            </a:pPr>
            <a:r>
              <a:rPr lang="en-IN" sz="2800" b="1" dirty="0" smtClean="0"/>
              <a:t> </a:t>
            </a:r>
            <a:r>
              <a:rPr lang="en-IN" sz="2800" b="1" dirty="0"/>
              <a:t>Land is </a:t>
            </a:r>
            <a:r>
              <a:rPr lang="en-IN" sz="2800" b="1" dirty="0" smtClean="0"/>
              <a:t>among </a:t>
            </a:r>
            <a:r>
              <a:rPr lang="en-IN" sz="2800" b="1" dirty="0"/>
              <a:t>the most important natural resources. It covers up only 29% of the earth’s surface and all parts of the land are not habitable. The uneven distribution of population in different parts of the world is mainly due to varied characteristics of land and climate</a:t>
            </a:r>
            <a:r>
              <a:rPr lang="en-IN" sz="2800" b="1" dirty="0" smtClean="0"/>
              <a:t>.</a:t>
            </a:r>
          </a:p>
        </p:txBody>
      </p:sp>
    </p:spTree>
    <p:extLst>
      <p:ext uri="{BB962C8B-B14F-4D97-AF65-F5344CB8AC3E}">
        <p14:creationId xmlns="" xmlns:p14="http://schemas.microsoft.com/office/powerpoint/2010/main" val="41426018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5429" y="1132113"/>
            <a:ext cx="11463564" cy="5413829"/>
          </a:xfrm>
        </p:spPr>
        <p:txBody>
          <a:bodyPr>
            <a:normAutofit/>
          </a:bodyPr>
          <a:lstStyle/>
          <a:p>
            <a:pPr marL="0" indent="0" algn="just">
              <a:buNone/>
            </a:pPr>
            <a:r>
              <a:rPr lang="en-IN" sz="2400" b="1" dirty="0"/>
              <a:t>The change in the characteristic and quality of soil which adversely affect its fertility is called as Degradation. </a:t>
            </a:r>
            <a:endParaRPr lang="en-IN" sz="2400" b="1" dirty="0" smtClean="0"/>
          </a:p>
          <a:p>
            <a:pPr marL="0" indent="0" algn="just">
              <a:buNone/>
            </a:pPr>
            <a:r>
              <a:rPr lang="en-IN" sz="2400" b="1" dirty="0" smtClean="0"/>
              <a:t>Land </a:t>
            </a:r>
            <a:r>
              <a:rPr lang="en-IN" sz="2400" b="1" dirty="0"/>
              <a:t>degradation is the most important environmental problem currently challenging sustainable development in many parts of the world</a:t>
            </a:r>
            <a:r>
              <a:rPr lang="en-IN" sz="2400" b="1" dirty="0" smtClean="0"/>
              <a:t>.</a:t>
            </a:r>
          </a:p>
          <a:p>
            <a:pPr marL="0" indent="0" algn="just">
              <a:buNone/>
            </a:pPr>
            <a:r>
              <a:rPr lang="en-IN" sz="2400" b="1" dirty="0"/>
              <a:t>Land degradation means: </a:t>
            </a:r>
            <a:endParaRPr lang="en-IN" sz="2400" b="1" dirty="0" smtClean="0"/>
          </a:p>
          <a:p>
            <a:pPr marL="457200" indent="-457200" algn="just">
              <a:buAutoNum type="arabicParenR"/>
            </a:pPr>
            <a:r>
              <a:rPr lang="en-IN" sz="2400" b="1" dirty="0" smtClean="0"/>
              <a:t>Loss </a:t>
            </a:r>
            <a:r>
              <a:rPr lang="en-IN" sz="2400" b="1" dirty="0"/>
              <a:t>of natural fertility of soil because of loss of nutrients. </a:t>
            </a:r>
            <a:endParaRPr lang="en-IN" sz="2400" b="1" dirty="0" smtClean="0"/>
          </a:p>
          <a:p>
            <a:pPr marL="457200" indent="-457200" algn="just">
              <a:buAutoNum type="arabicParenR"/>
            </a:pPr>
            <a:r>
              <a:rPr lang="en-IN" sz="2400" b="1" dirty="0" smtClean="0"/>
              <a:t>Less </a:t>
            </a:r>
            <a:r>
              <a:rPr lang="en-IN" sz="2400" b="1" dirty="0"/>
              <a:t>vegetation cover </a:t>
            </a:r>
            <a:endParaRPr lang="en-IN" sz="2400" b="1" dirty="0" smtClean="0"/>
          </a:p>
          <a:p>
            <a:pPr marL="457200" indent="-457200" algn="just">
              <a:buAutoNum type="arabicParenR"/>
            </a:pPr>
            <a:r>
              <a:rPr lang="en-IN" sz="2400" b="1" dirty="0" smtClean="0"/>
              <a:t>Changes </a:t>
            </a:r>
            <a:r>
              <a:rPr lang="en-IN" sz="2400" b="1" dirty="0"/>
              <a:t>in the characteristic of soil. </a:t>
            </a:r>
            <a:endParaRPr lang="en-IN" sz="2400" b="1" dirty="0" smtClean="0"/>
          </a:p>
          <a:p>
            <a:pPr marL="457200" indent="-457200" algn="just">
              <a:buAutoNum type="arabicParenR"/>
            </a:pPr>
            <a:r>
              <a:rPr lang="en-IN" sz="2400" b="1" dirty="0" smtClean="0"/>
              <a:t>Pollution </a:t>
            </a:r>
            <a:r>
              <a:rPr lang="en-IN" sz="2400" b="1" dirty="0"/>
              <a:t>of water resources from the contamination of soil through which water sweeps into ground or runoff to the water bodies. </a:t>
            </a:r>
          </a:p>
          <a:p>
            <a:pPr marL="457200" indent="-457200" algn="just">
              <a:buAutoNum type="arabicParenR"/>
            </a:pPr>
            <a:r>
              <a:rPr lang="en-IN" sz="2400" b="1" dirty="0" smtClean="0"/>
              <a:t>Changes </a:t>
            </a:r>
            <a:r>
              <a:rPr lang="en-IN" sz="2400" b="1" dirty="0"/>
              <a:t>in climatic conditions because of unbalance created in the environment. </a:t>
            </a:r>
          </a:p>
        </p:txBody>
      </p:sp>
    </p:spTree>
    <p:extLst>
      <p:ext uri="{BB962C8B-B14F-4D97-AF65-F5344CB8AC3E}">
        <p14:creationId xmlns="" xmlns:p14="http://schemas.microsoft.com/office/powerpoint/2010/main" val="41136903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2000" b="-1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solidFill>
                  <a:srgbClr val="C00000"/>
                </a:solidFill>
              </a:rPr>
              <a:t>Causes of land degradation</a:t>
            </a:r>
          </a:p>
        </p:txBody>
      </p:sp>
      <p:sp>
        <p:nvSpPr>
          <p:cNvPr id="3" name="Content Placeholder 2"/>
          <p:cNvSpPr>
            <a:spLocks noGrp="1"/>
          </p:cNvSpPr>
          <p:nvPr>
            <p:ph idx="1"/>
          </p:nvPr>
        </p:nvSpPr>
        <p:spPr>
          <a:xfrm>
            <a:off x="1262743" y="1959429"/>
            <a:ext cx="8447313" cy="3774619"/>
          </a:xfrm>
        </p:spPr>
        <p:txBody>
          <a:bodyPr>
            <a:normAutofit/>
          </a:bodyPr>
          <a:lstStyle/>
          <a:p>
            <a:pPr>
              <a:buFont typeface="Wingdings" panose="05000000000000000000" pitchFamily="2" charset="2"/>
              <a:buChar char="Ø"/>
            </a:pPr>
            <a:r>
              <a:rPr lang="en-IN" sz="3200" b="1" dirty="0" smtClean="0">
                <a:solidFill>
                  <a:srgbClr val="FFFF00"/>
                </a:solidFill>
              </a:rPr>
              <a:t>Deforestation </a:t>
            </a:r>
          </a:p>
          <a:p>
            <a:pPr>
              <a:buFont typeface="Wingdings" panose="05000000000000000000" pitchFamily="2" charset="2"/>
              <a:buChar char="Ø"/>
            </a:pPr>
            <a:r>
              <a:rPr lang="en-IN" sz="3200" b="1" dirty="0">
                <a:solidFill>
                  <a:srgbClr val="FFFF00"/>
                </a:solidFill>
              </a:rPr>
              <a:t>S</a:t>
            </a:r>
            <a:r>
              <a:rPr lang="en-IN" sz="3200" b="1" dirty="0" smtClean="0">
                <a:solidFill>
                  <a:srgbClr val="FFFF00"/>
                </a:solidFill>
              </a:rPr>
              <a:t>oil </a:t>
            </a:r>
            <a:r>
              <a:rPr lang="en-IN" sz="3200" b="1" dirty="0">
                <a:solidFill>
                  <a:srgbClr val="FFFF00"/>
                </a:solidFill>
              </a:rPr>
              <a:t>erosion by wind or water </a:t>
            </a:r>
          </a:p>
          <a:p>
            <a:pPr>
              <a:buFont typeface="Wingdings" panose="05000000000000000000" pitchFamily="2" charset="2"/>
              <a:buChar char="Ø"/>
            </a:pPr>
            <a:r>
              <a:rPr lang="en-IN" sz="3200" b="1" dirty="0" smtClean="0">
                <a:solidFill>
                  <a:srgbClr val="FFFF00"/>
                </a:solidFill>
              </a:rPr>
              <a:t>Mining </a:t>
            </a:r>
          </a:p>
          <a:p>
            <a:pPr>
              <a:buFont typeface="Wingdings" panose="05000000000000000000" pitchFamily="2" charset="2"/>
              <a:buChar char="Ø"/>
            </a:pPr>
            <a:r>
              <a:rPr lang="en-IN" sz="3200" b="1" dirty="0" smtClean="0">
                <a:solidFill>
                  <a:srgbClr val="FFFF00"/>
                </a:solidFill>
              </a:rPr>
              <a:t> Industrialization</a:t>
            </a:r>
          </a:p>
          <a:p>
            <a:pPr>
              <a:buFont typeface="Wingdings" panose="05000000000000000000" pitchFamily="2" charset="2"/>
              <a:buChar char="Ø"/>
            </a:pPr>
            <a:r>
              <a:rPr lang="en-IN" sz="3200" b="1" dirty="0" smtClean="0">
                <a:solidFill>
                  <a:srgbClr val="FFFF00"/>
                </a:solidFill>
              </a:rPr>
              <a:t>Unsustainable </a:t>
            </a:r>
            <a:r>
              <a:rPr lang="en-IN" sz="3200" b="1" dirty="0">
                <a:solidFill>
                  <a:srgbClr val="FFFF00"/>
                </a:solidFill>
              </a:rPr>
              <a:t>agricultural practices </a:t>
            </a:r>
          </a:p>
          <a:p>
            <a:pPr>
              <a:buFont typeface="Wingdings" panose="05000000000000000000" pitchFamily="2" charset="2"/>
              <a:buChar char="Ø"/>
            </a:pPr>
            <a:r>
              <a:rPr lang="en-IN" sz="3200" b="1" dirty="0" smtClean="0">
                <a:solidFill>
                  <a:srgbClr val="FFFF00"/>
                </a:solidFill>
              </a:rPr>
              <a:t>Urban </a:t>
            </a:r>
            <a:r>
              <a:rPr lang="en-IN" sz="3200" b="1" dirty="0">
                <a:solidFill>
                  <a:srgbClr val="FFFF00"/>
                </a:solidFill>
              </a:rPr>
              <a:t>expansion </a:t>
            </a:r>
          </a:p>
        </p:txBody>
      </p:sp>
    </p:spTree>
    <p:extLst>
      <p:ext uri="{BB962C8B-B14F-4D97-AF65-F5344CB8AC3E}">
        <p14:creationId xmlns="" xmlns:p14="http://schemas.microsoft.com/office/powerpoint/2010/main" val="3227838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0" b="-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69960" y="468484"/>
            <a:ext cx="9404723" cy="1400530"/>
          </a:xfrm>
        </p:spPr>
        <p:txBody>
          <a:bodyPr/>
          <a:lstStyle/>
          <a:p>
            <a:r>
              <a:rPr lang="en-IN" sz="4800" b="1" dirty="0" smtClean="0"/>
              <a:t>TYPES OF NATURAL RESOURCES</a:t>
            </a:r>
            <a:endParaRPr lang="en-IN" sz="4800" b="1" dirty="0"/>
          </a:p>
        </p:txBody>
      </p:sp>
      <p:sp>
        <p:nvSpPr>
          <p:cNvPr id="3" name="Content Placeholder 2"/>
          <p:cNvSpPr>
            <a:spLocks noGrp="1"/>
          </p:cNvSpPr>
          <p:nvPr>
            <p:ph idx="1"/>
          </p:nvPr>
        </p:nvSpPr>
        <p:spPr>
          <a:xfrm>
            <a:off x="0" y="1296174"/>
            <a:ext cx="9616258" cy="5356876"/>
          </a:xfrm>
        </p:spPr>
        <p:txBody>
          <a:bodyPr>
            <a:noAutofit/>
          </a:bodyPr>
          <a:lstStyle/>
          <a:p>
            <a:pPr>
              <a:buFont typeface="Wingdings" panose="05000000000000000000" pitchFamily="2" charset="2"/>
              <a:buChar char="v"/>
            </a:pPr>
            <a:r>
              <a:rPr lang="en-IN" sz="2400" b="1" dirty="0" smtClean="0">
                <a:solidFill>
                  <a:srgbClr val="FFFF00"/>
                </a:solidFill>
              </a:rPr>
              <a:t>On the basis of origin:</a:t>
            </a:r>
          </a:p>
          <a:p>
            <a:pPr>
              <a:buFont typeface="Wingdings" panose="05000000000000000000" pitchFamily="2" charset="2"/>
              <a:buChar char="Ø"/>
            </a:pPr>
            <a:r>
              <a:rPr lang="en-IN" sz="2400" b="1" dirty="0" smtClean="0">
                <a:solidFill>
                  <a:srgbClr val="FFFF00"/>
                </a:solidFill>
              </a:rPr>
              <a:t>Abiotic</a:t>
            </a:r>
          </a:p>
          <a:p>
            <a:pPr>
              <a:buFont typeface="Wingdings" panose="05000000000000000000" pitchFamily="2" charset="2"/>
              <a:buChar char="Ø"/>
            </a:pPr>
            <a:r>
              <a:rPr lang="en-IN" sz="2400" b="1" dirty="0" smtClean="0">
                <a:solidFill>
                  <a:srgbClr val="FFFF00"/>
                </a:solidFill>
              </a:rPr>
              <a:t> Biotic</a:t>
            </a:r>
          </a:p>
          <a:p>
            <a:pPr marL="0" indent="0">
              <a:buNone/>
            </a:pPr>
            <a:endParaRPr lang="en-IN" sz="2400" b="1" dirty="0">
              <a:solidFill>
                <a:srgbClr val="FFFF00"/>
              </a:solidFill>
            </a:endParaRPr>
          </a:p>
          <a:p>
            <a:pPr>
              <a:buFont typeface="Wingdings" panose="05000000000000000000" pitchFamily="2" charset="2"/>
              <a:buChar char="v"/>
            </a:pPr>
            <a:r>
              <a:rPr lang="en-IN" sz="2400" b="1" dirty="0" smtClean="0">
                <a:solidFill>
                  <a:srgbClr val="FFFF00"/>
                </a:solidFill>
              </a:rPr>
              <a:t>On the basis of renewability</a:t>
            </a:r>
          </a:p>
          <a:p>
            <a:pPr>
              <a:buFont typeface="Wingdings" panose="05000000000000000000" pitchFamily="2" charset="2"/>
              <a:buChar char="Ø"/>
            </a:pPr>
            <a:r>
              <a:rPr lang="en-IN" sz="2400" b="1" dirty="0" smtClean="0">
                <a:solidFill>
                  <a:srgbClr val="FFFF00"/>
                </a:solidFill>
              </a:rPr>
              <a:t>Renewable</a:t>
            </a:r>
          </a:p>
          <a:p>
            <a:pPr>
              <a:buFont typeface="Wingdings" panose="05000000000000000000" pitchFamily="2" charset="2"/>
              <a:buChar char="Ø"/>
            </a:pPr>
            <a:r>
              <a:rPr lang="en-IN" sz="2400" b="1" dirty="0" smtClean="0">
                <a:solidFill>
                  <a:srgbClr val="FFFF00"/>
                </a:solidFill>
              </a:rPr>
              <a:t>Non-renewable</a:t>
            </a:r>
          </a:p>
          <a:p>
            <a:pPr marL="0" indent="0">
              <a:buNone/>
            </a:pPr>
            <a:endParaRPr lang="en-IN" sz="2400" b="1" dirty="0" smtClean="0">
              <a:solidFill>
                <a:srgbClr val="FFFF00"/>
              </a:solidFill>
            </a:endParaRPr>
          </a:p>
          <a:p>
            <a:pPr marL="0" indent="0">
              <a:buFont typeface="Wingdings" pitchFamily="2" charset="2"/>
              <a:buChar char="v"/>
            </a:pPr>
            <a:r>
              <a:rPr lang="en-IN" sz="2400" b="1" dirty="0" smtClean="0">
                <a:solidFill>
                  <a:srgbClr val="FFFF00"/>
                </a:solidFill>
              </a:rPr>
              <a:t>On the basis of exhaustion</a:t>
            </a:r>
          </a:p>
          <a:p>
            <a:pPr>
              <a:buFont typeface="Wingdings" panose="05000000000000000000" pitchFamily="2" charset="2"/>
              <a:buChar char="Ø"/>
            </a:pPr>
            <a:r>
              <a:rPr lang="en-IN" sz="2400" b="1" dirty="0" smtClean="0">
                <a:solidFill>
                  <a:srgbClr val="FFFF00"/>
                </a:solidFill>
              </a:rPr>
              <a:t>Inexhaustible</a:t>
            </a:r>
          </a:p>
          <a:p>
            <a:pPr>
              <a:buFont typeface="Wingdings" panose="05000000000000000000" pitchFamily="2" charset="2"/>
              <a:buChar char="Ø"/>
            </a:pPr>
            <a:r>
              <a:rPr lang="en-IN" sz="2400" b="1" dirty="0" smtClean="0">
                <a:solidFill>
                  <a:srgbClr val="FFFF00"/>
                </a:solidFill>
              </a:rPr>
              <a:t>Exhaustible</a:t>
            </a:r>
            <a:endParaRPr lang="en-IN" sz="2400" b="1" dirty="0">
              <a:solidFill>
                <a:srgbClr val="FFFF00"/>
              </a:solidFill>
            </a:endParaRPr>
          </a:p>
        </p:txBody>
      </p:sp>
    </p:spTree>
    <p:extLst>
      <p:ext uri="{BB962C8B-B14F-4D97-AF65-F5344CB8AC3E}">
        <p14:creationId xmlns="" xmlns:p14="http://schemas.microsoft.com/office/powerpoint/2010/main" val="167997599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solidFill>
                  <a:srgbClr val="C00000"/>
                </a:solidFill>
              </a:rPr>
              <a:t>SOIL EROSION</a:t>
            </a:r>
          </a:p>
        </p:txBody>
      </p:sp>
      <p:sp>
        <p:nvSpPr>
          <p:cNvPr id="3" name="Content Placeholder 2"/>
          <p:cNvSpPr>
            <a:spLocks noGrp="1"/>
          </p:cNvSpPr>
          <p:nvPr>
            <p:ph idx="1"/>
          </p:nvPr>
        </p:nvSpPr>
        <p:spPr>
          <a:xfrm>
            <a:off x="1103312" y="2264229"/>
            <a:ext cx="9717088" cy="3984170"/>
          </a:xfrm>
        </p:spPr>
        <p:txBody>
          <a:bodyPr>
            <a:normAutofit/>
          </a:bodyPr>
          <a:lstStyle/>
          <a:p>
            <a:pPr algn="just">
              <a:buFont typeface="Wingdings" panose="05000000000000000000" pitchFamily="2" charset="2"/>
              <a:buChar char="Ø"/>
            </a:pPr>
            <a:r>
              <a:rPr lang="en-IN" sz="2800" b="1" dirty="0" smtClean="0">
                <a:solidFill>
                  <a:srgbClr val="FFFF00"/>
                </a:solidFill>
              </a:rPr>
              <a:t>Soil </a:t>
            </a:r>
            <a:r>
              <a:rPr lang="en-IN" sz="2800" b="1" dirty="0">
                <a:solidFill>
                  <a:srgbClr val="FFFF00"/>
                </a:solidFill>
              </a:rPr>
              <a:t>erosion is the washing or blowing away of the top layer of the soil. </a:t>
            </a:r>
          </a:p>
          <a:p>
            <a:pPr algn="just">
              <a:buFont typeface="Wingdings" panose="05000000000000000000" pitchFamily="2" charset="2"/>
              <a:buChar char="Ø"/>
            </a:pPr>
            <a:r>
              <a:rPr lang="en-IN" sz="2800" b="1" dirty="0" smtClean="0">
                <a:solidFill>
                  <a:srgbClr val="FFFF00"/>
                </a:solidFill>
              </a:rPr>
              <a:t>It </a:t>
            </a:r>
            <a:r>
              <a:rPr lang="en-IN" sz="2800" b="1" dirty="0">
                <a:solidFill>
                  <a:srgbClr val="FFFF00"/>
                </a:solidFill>
              </a:rPr>
              <a:t>washes away the nutrients in soil such as nitrogen, phosphate and potassium are lost resulting in infertility of the soil. </a:t>
            </a:r>
            <a:endParaRPr lang="en-IN" sz="2800" b="1" dirty="0" smtClean="0">
              <a:solidFill>
                <a:srgbClr val="FFFF00"/>
              </a:solidFill>
            </a:endParaRPr>
          </a:p>
        </p:txBody>
      </p:sp>
    </p:spTree>
    <p:extLst>
      <p:ext uri="{BB962C8B-B14F-4D97-AF65-F5344CB8AC3E}">
        <p14:creationId xmlns="" xmlns:p14="http://schemas.microsoft.com/office/powerpoint/2010/main" val="21194855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0" y="652388"/>
            <a:ext cx="9404723" cy="1400530"/>
          </a:xfrm>
        </p:spPr>
        <p:txBody>
          <a:bodyPr/>
          <a:lstStyle/>
          <a:p>
            <a:r>
              <a:rPr lang="en-IN" b="1" dirty="0">
                <a:solidFill>
                  <a:srgbClr val="FFFF00"/>
                </a:solidFill>
              </a:rPr>
              <a:t>CAUSES OF SOIL EROSION</a:t>
            </a:r>
          </a:p>
        </p:txBody>
      </p:sp>
      <p:sp>
        <p:nvSpPr>
          <p:cNvPr id="3" name="Content Placeholder 2"/>
          <p:cNvSpPr>
            <a:spLocks noGrp="1"/>
          </p:cNvSpPr>
          <p:nvPr>
            <p:ph idx="1"/>
          </p:nvPr>
        </p:nvSpPr>
        <p:spPr>
          <a:xfrm>
            <a:off x="711199" y="2038404"/>
            <a:ext cx="10363201" cy="4195481"/>
          </a:xfrm>
        </p:spPr>
        <p:txBody>
          <a:bodyPr>
            <a:normAutofit lnSpcReduction="10000"/>
          </a:bodyPr>
          <a:lstStyle/>
          <a:p>
            <a:pPr algn="just">
              <a:buFont typeface="Wingdings" panose="05000000000000000000" pitchFamily="2" charset="2"/>
              <a:buChar char="Ø"/>
            </a:pPr>
            <a:r>
              <a:rPr lang="en-IN" sz="2800" b="1" dirty="0" smtClean="0"/>
              <a:t>RAINFALL- </a:t>
            </a:r>
            <a:r>
              <a:rPr lang="en-IN" sz="2800" b="1" dirty="0"/>
              <a:t>raindrops directly strike the soil surface and detach the soil particles. </a:t>
            </a:r>
            <a:endParaRPr lang="en-IN" sz="2800" b="1" dirty="0" smtClean="0"/>
          </a:p>
          <a:p>
            <a:pPr algn="just">
              <a:buFont typeface="Wingdings" panose="05000000000000000000" pitchFamily="2" charset="2"/>
              <a:buChar char="Ø"/>
            </a:pPr>
            <a:endParaRPr lang="en-IN" sz="2800" b="1" dirty="0" smtClean="0"/>
          </a:p>
          <a:p>
            <a:pPr algn="just">
              <a:buFont typeface="Wingdings" panose="05000000000000000000" pitchFamily="2" charset="2"/>
              <a:buChar char="Ø"/>
            </a:pPr>
            <a:r>
              <a:rPr lang="en-IN" sz="2800" b="1" dirty="0" smtClean="0"/>
              <a:t>WIND- </a:t>
            </a:r>
            <a:r>
              <a:rPr lang="en-IN" sz="2800" b="1" dirty="0"/>
              <a:t>transportation of soil and sand particle by wind by wind is best seen in deserts and along the seashore. </a:t>
            </a:r>
            <a:endParaRPr lang="en-IN" sz="2800" b="1" dirty="0" smtClean="0"/>
          </a:p>
          <a:p>
            <a:pPr algn="just">
              <a:buNone/>
            </a:pPr>
            <a:endParaRPr lang="en-IN" sz="2800" b="1" dirty="0" smtClean="0"/>
          </a:p>
          <a:p>
            <a:pPr algn="just">
              <a:buFont typeface="Wingdings" panose="05000000000000000000" pitchFamily="2" charset="2"/>
              <a:buChar char="Ø"/>
            </a:pPr>
            <a:r>
              <a:rPr lang="en-IN" sz="2800" b="1" dirty="0" smtClean="0"/>
              <a:t>BIOTIC </a:t>
            </a:r>
            <a:r>
              <a:rPr lang="en-IN" sz="2800" b="1" dirty="0"/>
              <a:t>FACTORS- grazing by cattle, cutting down of trees, agricultural activities, construction of buildings and laying of roads</a:t>
            </a:r>
            <a:r>
              <a:rPr lang="en-IN" b="1" dirty="0"/>
              <a:t>.</a:t>
            </a:r>
          </a:p>
        </p:txBody>
      </p:sp>
    </p:spTree>
    <p:extLst>
      <p:ext uri="{BB962C8B-B14F-4D97-AF65-F5344CB8AC3E}">
        <p14:creationId xmlns="" xmlns:p14="http://schemas.microsoft.com/office/powerpoint/2010/main" val="30801785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00311"/>
          </a:xfrm>
        </p:spPr>
        <p:txBody>
          <a:bodyPr/>
          <a:lstStyle/>
          <a:p>
            <a:r>
              <a:rPr lang="en-IN" b="1" dirty="0">
                <a:solidFill>
                  <a:srgbClr val="C00000"/>
                </a:solidFill>
              </a:rPr>
              <a:t>DESERTIFICATION</a:t>
            </a:r>
          </a:p>
        </p:txBody>
      </p:sp>
      <p:sp>
        <p:nvSpPr>
          <p:cNvPr id="3" name="Content Placeholder 2"/>
          <p:cNvSpPr>
            <a:spLocks noGrp="1"/>
          </p:cNvSpPr>
          <p:nvPr>
            <p:ph idx="1"/>
          </p:nvPr>
        </p:nvSpPr>
        <p:spPr>
          <a:xfrm>
            <a:off x="508000" y="1698171"/>
            <a:ext cx="10958286" cy="4775199"/>
          </a:xfrm>
        </p:spPr>
        <p:txBody>
          <a:bodyPr>
            <a:normAutofit/>
          </a:bodyPr>
          <a:lstStyle/>
          <a:p>
            <a:pPr algn="just">
              <a:buFont typeface="Wingdings" panose="05000000000000000000" pitchFamily="2" charset="2"/>
              <a:buChar char="Ø"/>
            </a:pPr>
            <a:r>
              <a:rPr lang="en-IN" sz="2800" dirty="0" smtClean="0">
                <a:solidFill>
                  <a:srgbClr val="FFFF00"/>
                </a:solidFill>
              </a:rPr>
              <a:t> </a:t>
            </a:r>
            <a:r>
              <a:rPr lang="en-IN" sz="3200" b="1" dirty="0">
                <a:solidFill>
                  <a:srgbClr val="FFFF00"/>
                </a:solidFill>
              </a:rPr>
              <a:t>Desertification is a process by which fertile land becomes desert. Causes for the origin of manmade deserts, </a:t>
            </a:r>
          </a:p>
          <a:p>
            <a:pPr algn="just">
              <a:buFont typeface="Wingdings" panose="05000000000000000000" pitchFamily="2" charset="2"/>
              <a:buChar char="Ø"/>
            </a:pPr>
            <a:r>
              <a:rPr lang="en-IN" sz="3200" b="1" dirty="0" smtClean="0">
                <a:solidFill>
                  <a:srgbClr val="FFFF00"/>
                </a:solidFill>
              </a:rPr>
              <a:t>Removal </a:t>
            </a:r>
            <a:r>
              <a:rPr lang="en-IN" sz="3200" b="1" dirty="0">
                <a:solidFill>
                  <a:srgbClr val="FFFF00"/>
                </a:solidFill>
              </a:rPr>
              <a:t>of trees </a:t>
            </a:r>
            <a:r>
              <a:rPr lang="en-IN" sz="3200" b="1" dirty="0" smtClean="0">
                <a:solidFill>
                  <a:srgbClr val="FFFF00"/>
                </a:solidFill>
              </a:rPr>
              <a:t>.</a:t>
            </a:r>
            <a:endParaRPr lang="en-IN" sz="3200" b="1" dirty="0">
              <a:solidFill>
                <a:srgbClr val="FFFF00"/>
              </a:solidFill>
            </a:endParaRPr>
          </a:p>
          <a:p>
            <a:pPr algn="just">
              <a:buFont typeface="Wingdings" panose="05000000000000000000" pitchFamily="2" charset="2"/>
              <a:buChar char="Ø"/>
            </a:pPr>
            <a:r>
              <a:rPr lang="en-IN" sz="3200" b="1" dirty="0" smtClean="0">
                <a:solidFill>
                  <a:srgbClr val="FFFF00"/>
                </a:solidFill>
              </a:rPr>
              <a:t>Modern </a:t>
            </a:r>
            <a:r>
              <a:rPr lang="en-IN" sz="3200" b="1" dirty="0">
                <a:solidFill>
                  <a:srgbClr val="FFFF00"/>
                </a:solidFill>
              </a:rPr>
              <a:t>methods of agriculture instead of more traditional </a:t>
            </a:r>
            <a:r>
              <a:rPr lang="en-IN" sz="3200" b="1" dirty="0" smtClean="0">
                <a:solidFill>
                  <a:srgbClr val="FFFF00"/>
                </a:solidFill>
              </a:rPr>
              <a:t>.</a:t>
            </a:r>
            <a:endParaRPr lang="en-IN" sz="3200" b="1" dirty="0">
              <a:solidFill>
                <a:srgbClr val="FFFF00"/>
              </a:solidFill>
            </a:endParaRPr>
          </a:p>
          <a:p>
            <a:pPr algn="just">
              <a:buFont typeface="Wingdings" panose="05000000000000000000" pitchFamily="2" charset="2"/>
              <a:buChar char="Ø"/>
            </a:pPr>
            <a:r>
              <a:rPr lang="en-IN" sz="3200" b="1" dirty="0" smtClean="0">
                <a:solidFill>
                  <a:srgbClr val="FFFF00"/>
                </a:solidFill>
              </a:rPr>
              <a:t>Over </a:t>
            </a:r>
            <a:r>
              <a:rPr lang="en-IN" sz="3200" b="1" dirty="0">
                <a:solidFill>
                  <a:srgbClr val="FFFF00"/>
                </a:solidFill>
              </a:rPr>
              <a:t>exploitation of fertile soil particularly in areas of low rainfall by cultivating cash crops.</a:t>
            </a:r>
          </a:p>
        </p:txBody>
      </p:sp>
    </p:spTree>
    <p:extLst>
      <p:ext uri="{BB962C8B-B14F-4D97-AF65-F5344CB8AC3E}">
        <p14:creationId xmlns="" xmlns:p14="http://schemas.microsoft.com/office/powerpoint/2010/main" val="3047088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6000" b="-16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IN" b="1" dirty="0" smtClean="0">
                <a:solidFill>
                  <a:srgbClr val="FFFF00"/>
                </a:solidFill>
              </a:rPr>
              <a:t>ON THE BASIS OF ORIGIN:</a:t>
            </a:r>
            <a:endParaRPr lang="en-IN" b="1" dirty="0">
              <a:solidFill>
                <a:srgbClr val="FFFF00"/>
              </a:solidFill>
            </a:endParaRPr>
          </a:p>
        </p:txBody>
      </p:sp>
      <p:sp>
        <p:nvSpPr>
          <p:cNvPr id="3" name="Content Placeholder 2"/>
          <p:cNvSpPr>
            <a:spLocks noGrp="1"/>
          </p:cNvSpPr>
          <p:nvPr>
            <p:ph idx="1"/>
          </p:nvPr>
        </p:nvSpPr>
        <p:spPr>
          <a:xfrm>
            <a:off x="319313" y="1643014"/>
            <a:ext cx="11205029" cy="4946472"/>
          </a:xfrm>
        </p:spPr>
        <p:txBody>
          <a:bodyPr>
            <a:normAutofit lnSpcReduction="10000"/>
          </a:bodyPr>
          <a:lstStyle/>
          <a:p>
            <a:pPr marL="0" indent="0" algn="just">
              <a:buNone/>
            </a:pPr>
            <a:r>
              <a:rPr lang="en-IN" sz="4000" b="1" dirty="0" smtClean="0">
                <a:solidFill>
                  <a:srgbClr val="C00000"/>
                </a:solidFill>
              </a:rPr>
              <a:t>ABIOTIC RESOURCES</a:t>
            </a:r>
          </a:p>
          <a:p>
            <a:pPr marL="0" indent="0" algn="just">
              <a:buNone/>
            </a:pPr>
            <a:endParaRPr lang="en-IN" sz="3200" b="1" dirty="0" smtClean="0">
              <a:solidFill>
                <a:srgbClr val="C00000"/>
              </a:solidFill>
            </a:endParaRPr>
          </a:p>
          <a:p>
            <a:pPr algn="just">
              <a:buFont typeface="Wingdings" panose="05000000000000000000" pitchFamily="2" charset="2"/>
              <a:buChar char="Ø"/>
            </a:pPr>
            <a:r>
              <a:rPr lang="en-IN" sz="3200" b="1" dirty="0">
                <a:solidFill>
                  <a:srgbClr val="C00000"/>
                </a:solidFill>
              </a:rPr>
              <a:t>Abiotic natural resources are all the non-living resources that cannot replace themselves easily and are obtained from the surface of the earth’s </a:t>
            </a:r>
            <a:r>
              <a:rPr lang="en-IN" sz="3200" b="1" dirty="0" smtClean="0">
                <a:solidFill>
                  <a:srgbClr val="C00000"/>
                </a:solidFill>
              </a:rPr>
              <a:t>crust.</a:t>
            </a:r>
          </a:p>
          <a:p>
            <a:pPr algn="just">
              <a:buFont typeface="Wingdings" panose="05000000000000000000" pitchFamily="2" charset="2"/>
              <a:buChar char="Ø"/>
            </a:pPr>
            <a:r>
              <a:rPr lang="en-IN" sz="3200" b="1" dirty="0" smtClean="0">
                <a:solidFill>
                  <a:srgbClr val="C00000"/>
                </a:solidFill>
              </a:rPr>
              <a:t>Some </a:t>
            </a:r>
            <a:r>
              <a:rPr lang="en-IN" sz="3200" b="1" dirty="0">
                <a:solidFill>
                  <a:srgbClr val="C00000"/>
                </a:solidFill>
              </a:rPr>
              <a:t>of these resources are reproduced at extremely slow rates in terms of human life </a:t>
            </a:r>
            <a:r>
              <a:rPr lang="en-IN" sz="3200" b="1" dirty="0" smtClean="0">
                <a:solidFill>
                  <a:srgbClr val="C00000"/>
                </a:solidFill>
              </a:rPr>
              <a:t>periods.</a:t>
            </a:r>
          </a:p>
          <a:p>
            <a:pPr algn="just">
              <a:buFont typeface="Wingdings" panose="05000000000000000000" pitchFamily="2" charset="2"/>
              <a:buChar char="Ø"/>
            </a:pPr>
            <a:r>
              <a:rPr lang="en-IN" sz="3200" b="1" dirty="0" smtClean="0">
                <a:solidFill>
                  <a:srgbClr val="C00000"/>
                </a:solidFill>
              </a:rPr>
              <a:t>Examples </a:t>
            </a:r>
            <a:r>
              <a:rPr lang="en-IN" sz="3200" b="1" dirty="0">
                <a:solidFill>
                  <a:srgbClr val="C00000"/>
                </a:solidFill>
              </a:rPr>
              <a:t>would include water, land, mineral ores such as copper, gold, silver and </a:t>
            </a:r>
            <a:r>
              <a:rPr lang="en-IN" sz="3200" b="1" dirty="0" smtClean="0">
                <a:solidFill>
                  <a:srgbClr val="C00000"/>
                </a:solidFill>
              </a:rPr>
              <a:t>aluminium.</a:t>
            </a:r>
            <a:endParaRPr lang="en-IN" sz="3200" b="1" dirty="0">
              <a:solidFill>
                <a:srgbClr val="C00000"/>
              </a:solidFill>
            </a:endParaRPr>
          </a:p>
          <a:p>
            <a:pPr marL="0" indent="0" algn="just">
              <a:buNone/>
            </a:pPr>
            <a:endParaRPr lang="en-IN" sz="2400" dirty="0">
              <a:solidFill>
                <a:srgbClr val="FFFF00"/>
              </a:solidFill>
            </a:endParaRPr>
          </a:p>
        </p:txBody>
      </p:sp>
    </p:spTree>
    <p:extLst>
      <p:ext uri="{BB962C8B-B14F-4D97-AF65-F5344CB8AC3E}">
        <p14:creationId xmlns="" xmlns:p14="http://schemas.microsoft.com/office/powerpoint/2010/main" val="42001162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6000" b="-16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88961" y="798286"/>
            <a:ext cx="10543495" cy="6059714"/>
          </a:xfrm>
        </p:spPr>
        <p:txBody>
          <a:bodyPr>
            <a:normAutofit/>
          </a:bodyPr>
          <a:lstStyle/>
          <a:p>
            <a:pPr marL="0" indent="0" algn="just">
              <a:buNone/>
            </a:pPr>
            <a:r>
              <a:rPr lang="en-IN" sz="4000" b="1" dirty="0">
                <a:solidFill>
                  <a:srgbClr val="FFFF00"/>
                </a:solidFill>
              </a:rPr>
              <a:t>BIOTIC </a:t>
            </a:r>
            <a:r>
              <a:rPr lang="en-IN" sz="4000" b="1" dirty="0" smtClean="0">
                <a:solidFill>
                  <a:srgbClr val="FFFF00"/>
                </a:solidFill>
              </a:rPr>
              <a:t>RESOURCES</a:t>
            </a:r>
          </a:p>
          <a:p>
            <a:pPr marL="0" indent="0" algn="just">
              <a:buNone/>
            </a:pPr>
            <a:endParaRPr lang="en-IN" sz="2800" b="1" dirty="0">
              <a:solidFill>
                <a:schemeClr val="tx2"/>
              </a:solidFill>
            </a:endParaRPr>
          </a:p>
          <a:p>
            <a:pPr algn="just">
              <a:buFont typeface="Wingdings" panose="05000000000000000000" pitchFamily="2" charset="2"/>
              <a:buChar char="Ø"/>
            </a:pPr>
            <a:r>
              <a:rPr lang="en-IN" sz="2800" b="1" dirty="0">
                <a:solidFill>
                  <a:schemeClr val="tx2"/>
                </a:solidFill>
              </a:rPr>
              <a:t>Biotic natural resources are all living resources that are able to reproduce, replace life and grow in </a:t>
            </a:r>
            <a:r>
              <a:rPr lang="en-IN" sz="2800" b="1" dirty="0" smtClean="0">
                <a:solidFill>
                  <a:schemeClr val="tx2"/>
                </a:solidFill>
              </a:rPr>
              <a:t>numbers.</a:t>
            </a:r>
          </a:p>
          <a:p>
            <a:pPr algn="just">
              <a:buFont typeface="Wingdings" panose="05000000000000000000" pitchFamily="2" charset="2"/>
              <a:buChar char="Ø"/>
            </a:pPr>
            <a:r>
              <a:rPr lang="en-IN" sz="2800" b="1" dirty="0" smtClean="0">
                <a:solidFill>
                  <a:schemeClr val="tx2"/>
                </a:solidFill>
              </a:rPr>
              <a:t>These </a:t>
            </a:r>
            <a:r>
              <a:rPr lang="en-IN" sz="2800" b="1" dirty="0">
                <a:solidFill>
                  <a:schemeClr val="tx2"/>
                </a:solidFill>
              </a:rPr>
              <a:t>are all the resources that are obtainable from the </a:t>
            </a:r>
            <a:r>
              <a:rPr lang="en-IN" sz="2800" b="1" dirty="0" smtClean="0">
                <a:solidFill>
                  <a:schemeClr val="tx2"/>
                </a:solidFill>
              </a:rPr>
              <a:t>biosphere.</a:t>
            </a:r>
          </a:p>
          <a:p>
            <a:pPr algn="just">
              <a:buFont typeface="Wingdings" panose="05000000000000000000" pitchFamily="2" charset="2"/>
              <a:buChar char="Ø"/>
            </a:pPr>
            <a:r>
              <a:rPr lang="en-IN" sz="2800" b="1" dirty="0" smtClean="0">
                <a:solidFill>
                  <a:schemeClr val="tx2"/>
                </a:solidFill>
              </a:rPr>
              <a:t>Example </a:t>
            </a:r>
            <a:r>
              <a:rPr lang="en-IN" sz="2800" b="1" dirty="0">
                <a:solidFill>
                  <a:schemeClr val="tx2"/>
                </a:solidFill>
              </a:rPr>
              <a:t>agriculture, fish, </a:t>
            </a:r>
            <a:r>
              <a:rPr lang="en-IN" sz="2800" b="1" dirty="0" smtClean="0">
                <a:solidFill>
                  <a:schemeClr val="tx2"/>
                </a:solidFill>
              </a:rPr>
              <a:t>wildlife etc</a:t>
            </a:r>
            <a:r>
              <a:rPr lang="en-IN" sz="2800" b="1" dirty="0">
                <a:solidFill>
                  <a:schemeClr val="tx2"/>
                </a:solidFill>
              </a:rPr>
              <a:t>.</a:t>
            </a:r>
          </a:p>
          <a:p>
            <a:pPr marL="0" indent="0" algn="just">
              <a:buNone/>
            </a:pPr>
            <a:endParaRPr lang="en-IN" sz="2400" dirty="0"/>
          </a:p>
        </p:txBody>
      </p:sp>
    </p:spTree>
    <p:extLst>
      <p:ext uri="{BB962C8B-B14F-4D97-AF65-F5344CB8AC3E}">
        <p14:creationId xmlns="" xmlns:p14="http://schemas.microsoft.com/office/powerpoint/2010/main" val="33974491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solidFill>
                  <a:srgbClr val="FFFF00"/>
                </a:solidFill>
              </a:rPr>
              <a:t>ON THE BASIS RENEWABILITY:</a:t>
            </a:r>
            <a:endParaRPr lang="en-IN" b="1" dirty="0">
              <a:solidFill>
                <a:srgbClr val="FFFF00"/>
              </a:solidFill>
            </a:endParaRPr>
          </a:p>
        </p:txBody>
      </p:sp>
      <p:sp>
        <p:nvSpPr>
          <p:cNvPr id="3" name="Content Placeholder 2"/>
          <p:cNvSpPr>
            <a:spLocks noGrp="1"/>
          </p:cNvSpPr>
          <p:nvPr>
            <p:ph idx="1"/>
          </p:nvPr>
        </p:nvSpPr>
        <p:spPr>
          <a:xfrm>
            <a:off x="178409" y="1640115"/>
            <a:ext cx="11594491" cy="5007428"/>
          </a:xfrm>
        </p:spPr>
        <p:txBody>
          <a:bodyPr>
            <a:normAutofit/>
          </a:bodyPr>
          <a:lstStyle/>
          <a:p>
            <a:pPr marL="0" indent="0">
              <a:buNone/>
            </a:pPr>
            <a:r>
              <a:rPr lang="en-IN" sz="4000" b="1" dirty="0">
                <a:solidFill>
                  <a:schemeClr val="tx2"/>
                </a:solidFill>
              </a:rPr>
              <a:t> </a:t>
            </a:r>
            <a:r>
              <a:rPr lang="en-IN" sz="4000" b="1" dirty="0" smtClean="0">
                <a:solidFill>
                  <a:schemeClr val="tx2"/>
                </a:solidFill>
              </a:rPr>
              <a:t>                                      RENEWABLE RESOURCES</a:t>
            </a:r>
          </a:p>
          <a:p>
            <a:pPr marL="0" indent="0">
              <a:buNone/>
            </a:pPr>
            <a:endParaRPr lang="en-IN" sz="3200" b="1" dirty="0" smtClean="0">
              <a:solidFill>
                <a:schemeClr val="tx2"/>
              </a:solidFill>
            </a:endParaRPr>
          </a:p>
          <a:p>
            <a:pPr algn="just">
              <a:buFont typeface="Wingdings" panose="05000000000000000000" pitchFamily="2" charset="2"/>
              <a:buChar char="Ø"/>
            </a:pPr>
            <a:r>
              <a:rPr lang="en-IN" sz="2800" b="1" dirty="0" smtClean="0">
                <a:solidFill>
                  <a:schemeClr val="tx2"/>
                </a:solidFill>
              </a:rPr>
              <a:t>There </a:t>
            </a:r>
            <a:r>
              <a:rPr lang="en-IN" sz="2800" b="1" dirty="0">
                <a:solidFill>
                  <a:schemeClr val="tx2"/>
                </a:solidFill>
              </a:rPr>
              <a:t>are some resources that cannot be exhausted and are available in plentiful</a:t>
            </a:r>
            <a:r>
              <a:rPr lang="en-IN" sz="2800" b="1" dirty="0" smtClean="0">
                <a:solidFill>
                  <a:schemeClr val="tx2"/>
                </a:solidFill>
              </a:rPr>
              <a:t>.</a:t>
            </a:r>
          </a:p>
          <a:p>
            <a:pPr algn="just">
              <a:buFont typeface="Wingdings" panose="05000000000000000000" pitchFamily="2" charset="2"/>
              <a:buChar char="Ø"/>
            </a:pPr>
            <a:r>
              <a:rPr lang="en-IN" sz="2800" b="1" dirty="0">
                <a:solidFill>
                  <a:schemeClr val="tx2"/>
                </a:solidFill>
              </a:rPr>
              <a:t>These can be easily replenished through natural processes in different ecosystems and are often known as renewable natural resources. </a:t>
            </a:r>
          </a:p>
          <a:p>
            <a:pPr algn="just">
              <a:buFont typeface="Wingdings" panose="05000000000000000000" pitchFamily="2" charset="2"/>
              <a:buChar char="Ø"/>
            </a:pPr>
            <a:r>
              <a:rPr lang="en-IN" sz="2800" b="1" dirty="0">
                <a:solidFill>
                  <a:schemeClr val="tx2"/>
                </a:solidFill>
              </a:rPr>
              <a:t>For example, sunlight and wind are two </a:t>
            </a:r>
            <a:r>
              <a:rPr lang="en-IN" sz="2800" b="1" dirty="0" smtClean="0">
                <a:solidFill>
                  <a:schemeClr val="tx2"/>
                </a:solidFill>
              </a:rPr>
              <a:t>examples </a:t>
            </a:r>
            <a:r>
              <a:rPr lang="en-IN" sz="2800" b="1" dirty="0">
                <a:solidFill>
                  <a:schemeClr val="tx2"/>
                </a:solidFill>
              </a:rPr>
              <a:t>of renewable natural resources. </a:t>
            </a:r>
            <a:endParaRPr lang="en-IN" sz="2800" b="1" dirty="0" smtClean="0">
              <a:solidFill>
                <a:schemeClr val="tx2"/>
              </a:solidFill>
            </a:endParaRPr>
          </a:p>
          <a:p>
            <a:pPr marL="0" indent="0">
              <a:buNone/>
            </a:pPr>
            <a:endParaRPr lang="en-IN" dirty="0"/>
          </a:p>
        </p:txBody>
      </p:sp>
    </p:spTree>
    <p:extLst>
      <p:ext uri="{BB962C8B-B14F-4D97-AF65-F5344CB8AC3E}">
        <p14:creationId xmlns="" xmlns:p14="http://schemas.microsoft.com/office/powerpoint/2010/main" val="22922808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061028" y="812801"/>
            <a:ext cx="8316685" cy="6045200"/>
          </a:xfrm>
        </p:spPr>
        <p:txBody>
          <a:bodyPr>
            <a:normAutofit/>
          </a:bodyPr>
          <a:lstStyle/>
          <a:p>
            <a:pPr marL="0" indent="0" algn="ctr">
              <a:buNone/>
            </a:pPr>
            <a:r>
              <a:rPr lang="en-IN" sz="4000" b="1" dirty="0" smtClean="0">
                <a:solidFill>
                  <a:srgbClr val="FFFF00"/>
                </a:solidFill>
              </a:rPr>
              <a:t>NON-RENEWABLE RESOURCES</a:t>
            </a:r>
          </a:p>
          <a:p>
            <a:pPr marL="0" indent="0">
              <a:buNone/>
            </a:pPr>
            <a:endParaRPr lang="en-IN" sz="2800" b="1" dirty="0">
              <a:solidFill>
                <a:schemeClr val="tx2"/>
              </a:solidFill>
            </a:endParaRPr>
          </a:p>
          <a:p>
            <a:pPr algn="just">
              <a:buFont typeface="Wingdings" panose="05000000000000000000" pitchFamily="2" charset="2"/>
              <a:buChar char="Ø"/>
            </a:pPr>
            <a:r>
              <a:rPr lang="en-IN" sz="3200" b="1" dirty="0">
                <a:solidFill>
                  <a:schemeClr val="tx2"/>
                </a:solidFill>
              </a:rPr>
              <a:t>T</a:t>
            </a:r>
            <a:r>
              <a:rPr lang="en-IN" sz="3200" b="1" dirty="0" smtClean="0">
                <a:solidFill>
                  <a:schemeClr val="tx2"/>
                </a:solidFill>
              </a:rPr>
              <a:t>hese </a:t>
            </a:r>
            <a:r>
              <a:rPr lang="en-IN" sz="3200" b="1" dirty="0">
                <a:solidFill>
                  <a:schemeClr val="tx2"/>
                </a:solidFill>
              </a:rPr>
              <a:t>are those resources which are not renewed/replenished and are affected by human </a:t>
            </a:r>
            <a:r>
              <a:rPr lang="en-IN" sz="3200" b="1" dirty="0" smtClean="0">
                <a:solidFill>
                  <a:schemeClr val="tx2"/>
                </a:solidFill>
              </a:rPr>
              <a:t>activity</a:t>
            </a:r>
          </a:p>
          <a:p>
            <a:pPr algn="just">
              <a:buFont typeface="Wingdings" panose="05000000000000000000" pitchFamily="2" charset="2"/>
              <a:buChar char="Ø"/>
            </a:pPr>
            <a:r>
              <a:rPr lang="en-IN" sz="3200" b="1" dirty="0" smtClean="0">
                <a:solidFill>
                  <a:schemeClr val="tx2"/>
                </a:solidFill>
              </a:rPr>
              <a:t>Non renewable </a:t>
            </a:r>
            <a:r>
              <a:rPr lang="en-IN" sz="3200" b="1" dirty="0">
                <a:solidFill>
                  <a:schemeClr val="tx2"/>
                </a:solidFill>
              </a:rPr>
              <a:t>resources are exhaustible and </a:t>
            </a:r>
            <a:r>
              <a:rPr lang="en-IN" sz="3200" b="1" dirty="0" smtClean="0">
                <a:solidFill>
                  <a:schemeClr val="tx2"/>
                </a:solidFill>
              </a:rPr>
              <a:t>are extracted </a:t>
            </a:r>
            <a:r>
              <a:rPr lang="en-IN" sz="3200" b="1" dirty="0">
                <a:solidFill>
                  <a:schemeClr val="tx2"/>
                </a:solidFill>
              </a:rPr>
              <a:t>faster than the rate at which they formed</a:t>
            </a:r>
            <a:r>
              <a:rPr lang="en-IN" sz="3200" b="1" dirty="0" smtClean="0">
                <a:solidFill>
                  <a:schemeClr val="tx2"/>
                </a:solidFill>
              </a:rPr>
              <a:t>. For </a:t>
            </a:r>
            <a:r>
              <a:rPr lang="en-IN" sz="3200" b="1" dirty="0">
                <a:solidFill>
                  <a:schemeClr val="tx2"/>
                </a:solidFill>
              </a:rPr>
              <a:t>e.g. fossil fuels. </a:t>
            </a:r>
          </a:p>
        </p:txBody>
      </p:sp>
    </p:spTree>
    <p:extLst>
      <p:ext uri="{BB962C8B-B14F-4D97-AF65-F5344CB8AC3E}">
        <p14:creationId xmlns="" xmlns:p14="http://schemas.microsoft.com/office/powerpoint/2010/main" val="39175465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1" y="1291770"/>
            <a:ext cx="10676846" cy="4796081"/>
          </a:xfrm>
        </p:spPr>
        <p:txBody>
          <a:bodyPr>
            <a:normAutofit lnSpcReduction="10000"/>
          </a:bodyPr>
          <a:lstStyle/>
          <a:p>
            <a:pPr marL="0" indent="0">
              <a:buNone/>
            </a:pPr>
            <a:r>
              <a:rPr lang="en-IN" sz="4000" b="1" dirty="0">
                <a:solidFill>
                  <a:srgbClr val="FFFF00"/>
                </a:solidFill>
              </a:rPr>
              <a:t>INEXHAUSTIBLE</a:t>
            </a:r>
            <a:r>
              <a:rPr lang="en-IN" sz="4000" b="1" dirty="0" smtClean="0">
                <a:solidFill>
                  <a:srgbClr val="FFFF00"/>
                </a:solidFill>
              </a:rPr>
              <a:t> RESOURCES</a:t>
            </a:r>
          </a:p>
          <a:p>
            <a:pPr marL="0" indent="0">
              <a:buNone/>
            </a:pPr>
            <a:endParaRPr lang="en-IN" sz="2800" b="1" dirty="0" smtClean="0">
              <a:solidFill>
                <a:srgbClr val="FFFF00"/>
              </a:solidFill>
            </a:endParaRPr>
          </a:p>
          <a:p>
            <a:pPr algn="just">
              <a:buFont typeface="Wingdings" panose="05000000000000000000" pitchFamily="2" charset="2"/>
              <a:buChar char="Ø"/>
            </a:pPr>
            <a:r>
              <a:rPr lang="en-IN" sz="3200" b="1" dirty="0" smtClean="0">
                <a:solidFill>
                  <a:srgbClr val="FFFF00"/>
                </a:solidFill>
              </a:rPr>
              <a:t>It </a:t>
            </a:r>
            <a:r>
              <a:rPr lang="en-US" sz="3200" b="1" dirty="0">
                <a:solidFill>
                  <a:srgbClr val="FFFF00"/>
                </a:solidFill>
              </a:rPr>
              <a:t>is a natural resource that will never run out so if we take advantage of the greatest natural resources will not be depleted and will continue to exist, such as water, sunlight, tidal energy, ocean energy and wind energy.</a:t>
            </a:r>
          </a:p>
          <a:p>
            <a:pPr algn="just">
              <a:buFont typeface="Wingdings" panose="05000000000000000000" pitchFamily="2" charset="2"/>
              <a:buChar char="Ø"/>
            </a:pPr>
            <a:r>
              <a:rPr lang="en-US" sz="3200" b="1" dirty="0" smtClean="0">
                <a:solidFill>
                  <a:srgbClr val="FFFF00"/>
                </a:solidFill>
                <a:latin typeface="Arial" panose="020B0604020202020204" pitchFamily="34" charset="0"/>
              </a:rPr>
              <a:t> </a:t>
            </a:r>
            <a:r>
              <a:rPr lang="en-IN" sz="3200" b="1" dirty="0">
                <a:solidFill>
                  <a:srgbClr val="FFFF00"/>
                </a:solidFill>
              </a:rPr>
              <a:t>Wind power technology is one of inexhaustible resources </a:t>
            </a:r>
            <a:r>
              <a:rPr lang="en-IN" sz="3200" b="1" dirty="0" smtClean="0">
                <a:solidFill>
                  <a:srgbClr val="FFFF00"/>
                </a:solidFill>
              </a:rPr>
              <a:t>examples.</a:t>
            </a:r>
            <a:endParaRPr lang="en-US" sz="3200" b="1" dirty="0">
              <a:solidFill>
                <a:srgbClr val="FFFF00"/>
              </a:solidFill>
              <a:latin typeface="Arial" panose="020B0604020202020204" pitchFamily="34" charset="0"/>
            </a:endParaRPr>
          </a:p>
          <a:p>
            <a:pPr marL="0" indent="0">
              <a:buNone/>
            </a:pPr>
            <a:endParaRPr lang="en-IN" sz="2400" dirty="0"/>
          </a:p>
        </p:txBody>
      </p:sp>
    </p:spTree>
    <p:extLst>
      <p:ext uri="{BB962C8B-B14F-4D97-AF65-F5344CB8AC3E}">
        <p14:creationId xmlns="" xmlns:p14="http://schemas.microsoft.com/office/powerpoint/2010/main" val="2509768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 xmlns:thm15="http://schemas.microsoft.com/office/thememl/2012/main" name="Ion" id="{B8441ADB-2E43-4AF7-B97A-BD870242C6A8}" vid="{292E63A9-BB86-4E3D-B92A-7223C6510D2E}"/>
    </a:ext>
  </a:extLst>
</a:theme>
</file>

<file path=ppt/theme/themeOverride1.xml><?xml version="1.0" encoding="utf-8"?>
<a:themeOverride xmlns:a="http://schemas.openxmlformats.org/drawingml/2006/main">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themeOverride>
</file>

<file path=ppt/theme/themeOverride2.xml><?xml version="1.0" encoding="utf-8"?>
<a:themeOverride xmlns:a="http://schemas.openxmlformats.org/drawingml/2006/main">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themeOverride>
</file>

<file path=docProps/app.xml><?xml version="1.0" encoding="utf-8"?>
<Properties xmlns="http://schemas.openxmlformats.org/officeDocument/2006/extended-properties" xmlns:vt="http://schemas.openxmlformats.org/officeDocument/2006/docPropsVTypes">
  <Template/>
  <TotalTime>3568</TotalTime>
  <Words>1914</Words>
  <Application>Microsoft Office PowerPoint</Application>
  <PresentationFormat>Custom</PresentationFormat>
  <Paragraphs>233</Paragraphs>
  <Slides>42</Slides>
  <Notes>0</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Ion</vt:lpstr>
      <vt:lpstr>NATURAL RESOURCES, CONSERVATION  &amp; DEPLETION OF RESOURCES</vt:lpstr>
      <vt:lpstr>RESOURCES </vt:lpstr>
      <vt:lpstr>NATURAL RESOUCES</vt:lpstr>
      <vt:lpstr>TYPES OF NATURAL RESOURCES</vt:lpstr>
      <vt:lpstr>ON THE BASIS OF ORIGIN:</vt:lpstr>
      <vt:lpstr>Slide 6</vt:lpstr>
      <vt:lpstr>ON THE BASIS RENEWABILITY:</vt:lpstr>
      <vt:lpstr>Slide 8</vt:lpstr>
      <vt:lpstr>Slide 9</vt:lpstr>
      <vt:lpstr>Slide 10</vt:lpstr>
      <vt:lpstr>CONSERVATION OF NATURAL RESOURCES</vt:lpstr>
      <vt:lpstr>Conservation of Water </vt:lpstr>
      <vt:lpstr>Conservation of Soil </vt:lpstr>
      <vt:lpstr>Conservation of Energy </vt:lpstr>
      <vt:lpstr>DEPLETION OF NATURAL RESOURCES</vt:lpstr>
      <vt:lpstr>Slide 16</vt:lpstr>
      <vt:lpstr>Types of Degradation</vt:lpstr>
      <vt:lpstr>Slide 18</vt:lpstr>
      <vt:lpstr>KINDS OF RESOURCES</vt:lpstr>
      <vt:lpstr>FOREST RESOURCES</vt:lpstr>
      <vt:lpstr>Functions of Forest Resources</vt:lpstr>
      <vt:lpstr>Causes of Deforestation</vt:lpstr>
      <vt:lpstr>Effects of Deforestation</vt:lpstr>
      <vt:lpstr>WATER RESOURCES</vt:lpstr>
      <vt:lpstr>Slide 25</vt:lpstr>
      <vt:lpstr>WATER USE</vt:lpstr>
      <vt:lpstr>Slide 27</vt:lpstr>
      <vt:lpstr>WATER DEPLETED</vt:lpstr>
      <vt:lpstr>MINERALS RESOURCES</vt:lpstr>
      <vt:lpstr>USES OF MINERALS</vt:lpstr>
      <vt:lpstr>Slide 31</vt:lpstr>
      <vt:lpstr>CONSERVATION OF MINERALS</vt:lpstr>
      <vt:lpstr>ENERGY RESOURCES</vt:lpstr>
      <vt:lpstr>Non-renewable</vt:lpstr>
      <vt:lpstr>Renewable sources </vt:lpstr>
      <vt:lpstr>Slide 36</vt:lpstr>
      <vt:lpstr>LAND RESOURCES</vt:lpstr>
      <vt:lpstr>Slide 38</vt:lpstr>
      <vt:lpstr>Causes of land degradation</vt:lpstr>
      <vt:lpstr>SOIL EROSION</vt:lpstr>
      <vt:lpstr>CAUSES OF SOIL EROSION</vt:lpstr>
      <vt:lpstr>DESERTIFICATION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Vincent Alex</dc:creator>
  <cp:lastModifiedBy>Nida dolly</cp:lastModifiedBy>
  <cp:revision>156</cp:revision>
  <dcterms:created xsi:type="dcterms:W3CDTF">2015-03-04T13:03:54Z</dcterms:created>
  <dcterms:modified xsi:type="dcterms:W3CDTF">2017-03-28T13:18:27Z</dcterms:modified>
</cp:coreProperties>
</file>